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8"/>
  </p:notesMasterIdLst>
  <p:sldIdLst>
    <p:sldId id="286" r:id="rId2"/>
    <p:sldId id="266" r:id="rId3"/>
    <p:sldId id="257" r:id="rId4"/>
    <p:sldId id="258" r:id="rId5"/>
    <p:sldId id="259" r:id="rId6"/>
    <p:sldId id="268" r:id="rId7"/>
    <p:sldId id="265" r:id="rId8"/>
    <p:sldId id="267" r:id="rId9"/>
    <p:sldId id="269" r:id="rId10"/>
    <p:sldId id="270" r:id="rId11"/>
    <p:sldId id="271" r:id="rId12"/>
    <p:sldId id="272" r:id="rId13"/>
    <p:sldId id="290" r:id="rId14"/>
    <p:sldId id="273" r:id="rId15"/>
    <p:sldId id="274" r:id="rId16"/>
    <p:sldId id="275" r:id="rId17"/>
    <p:sldId id="276" r:id="rId18"/>
    <p:sldId id="277" r:id="rId19"/>
    <p:sldId id="278" r:id="rId20"/>
    <p:sldId id="280" r:id="rId21"/>
    <p:sldId id="281" r:id="rId22"/>
    <p:sldId id="279" r:id="rId23"/>
    <p:sldId id="282" r:id="rId24"/>
    <p:sldId id="283" r:id="rId25"/>
    <p:sldId id="291" r:id="rId26"/>
    <p:sldId id="292" r:id="rId27"/>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422"/>
    <p:restoredTop sz="95909"/>
  </p:normalViewPr>
  <p:slideViewPr>
    <p:cSldViewPr snapToGrid="0" snapToObjects="1">
      <p:cViewPr varScale="1">
        <p:scale>
          <a:sx n="114" d="100"/>
          <a:sy n="114" d="100"/>
        </p:scale>
        <p:origin x="944"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8D41E8-0B1F-3D43-8056-48C2A5E02BC3}" type="datetimeFigureOut">
              <a:rPr lang="it-IT" smtClean="0"/>
              <a:t>25/10/21</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FFFA03-957B-774E-A22A-C9A2CDA43081}" type="slidenum">
              <a:rPr lang="it-IT" smtClean="0"/>
              <a:t>‹N›</a:t>
            </a:fld>
            <a:endParaRPr lang="it-IT"/>
          </a:p>
        </p:txBody>
      </p:sp>
    </p:spTree>
    <p:extLst>
      <p:ext uri="{BB962C8B-B14F-4D97-AF65-F5344CB8AC3E}">
        <p14:creationId xmlns:p14="http://schemas.microsoft.com/office/powerpoint/2010/main" val="11864595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Ospedale: il principale luogo delle cure</a:t>
            </a:r>
          </a:p>
          <a:p>
            <a:r>
              <a:rPr lang="it-IT" dirty="0"/>
              <a:t>Casa: luogo privilegiato delle cure, consente alla persona di continuare a vivere tra i propri cari e i propri affetti</a:t>
            </a:r>
          </a:p>
          <a:p>
            <a:endParaRPr lang="it-IT" dirty="0"/>
          </a:p>
          <a:p>
            <a:pPr marL="171450" indent="-171450">
              <a:buFontTx/>
              <a:buChar char="-"/>
            </a:pPr>
            <a:r>
              <a:rPr lang="it-IT" dirty="0"/>
              <a:t>Aumento aspettativa di vita</a:t>
            </a:r>
          </a:p>
          <a:p>
            <a:pPr marL="171450" indent="-171450">
              <a:buFontTx/>
              <a:buChar char="-"/>
            </a:pPr>
            <a:r>
              <a:rPr lang="it-IT" dirty="0"/>
              <a:t>Aumento disabilità fisica o intellettuale</a:t>
            </a:r>
          </a:p>
          <a:p>
            <a:pPr marL="171450" indent="-171450">
              <a:buFontTx/>
              <a:buChar char="-"/>
            </a:pPr>
            <a:endParaRPr lang="it-IT" dirty="0"/>
          </a:p>
          <a:p>
            <a:pPr marL="0" indent="0">
              <a:buFontTx/>
              <a:buNone/>
            </a:pPr>
            <a:r>
              <a:rPr lang="it-IT" dirty="0"/>
              <a:t>Cambiamenti sociali: disgregazione della famiglia tradizionale, non c’è più quella solidarietà inter e intra generazionale sulla quale si basava per es. l’assistenza agli anziani</a:t>
            </a:r>
          </a:p>
          <a:p>
            <a:pPr marL="0" indent="0">
              <a:buFontTx/>
              <a:buNone/>
            </a:pPr>
            <a:endParaRPr lang="it-IT" dirty="0"/>
          </a:p>
          <a:p>
            <a:pPr marL="0" indent="0">
              <a:buFontTx/>
              <a:buNone/>
            </a:pPr>
            <a:r>
              <a:rPr lang="it-IT" dirty="0"/>
              <a:t>Necessità di nuovi modelli assistenziali</a:t>
            </a:r>
          </a:p>
        </p:txBody>
      </p:sp>
      <p:sp>
        <p:nvSpPr>
          <p:cNvPr id="4" name="Segnaposto numero diapositiva 3"/>
          <p:cNvSpPr>
            <a:spLocks noGrp="1"/>
          </p:cNvSpPr>
          <p:nvPr>
            <p:ph type="sldNum" sz="quarter" idx="5"/>
          </p:nvPr>
        </p:nvSpPr>
        <p:spPr/>
        <p:txBody>
          <a:bodyPr/>
          <a:lstStyle/>
          <a:p>
            <a:fld id="{E4FFFA03-957B-774E-A22A-C9A2CDA43081}" type="slidenum">
              <a:rPr lang="it-IT" smtClean="0"/>
              <a:t>2</a:t>
            </a:fld>
            <a:endParaRPr lang="it-IT"/>
          </a:p>
        </p:txBody>
      </p:sp>
    </p:spTree>
    <p:extLst>
      <p:ext uri="{BB962C8B-B14F-4D97-AF65-F5344CB8AC3E}">
        <p14:creationId xmlns:p14="http://schemas.microsoft.com/office/powerpoint/2010/main" val="11912310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Continuità assistenziale per i pz dimessi dalle strutture sanitarie con necessità di prosecuzione delle cure</a:t>
            </a:r>
          </a:p>
        </p:txBody>
      </p:sp>
      <p:sp>
        <p:nvSpPr>
          <p:cNvPr id="4" name="Segnaposto numero diapositiva 3"/>
          <p:cNvSpPr>
            <a:spLocks noGrp="1"/>
          </p:cNvSpPr>
          <p:nvPr>
            <p:ph type="sldNum" sz="quarter" idx="5"/>
          </p:nvPr>
        </p:nvSpPr>
        <p:spPr/>
        <p:txBody>
          <a:bodyPr/>
          <a:lstStyle/>
          <a:p>
            <a:fld id="{E4FFFA03-957B-774E-A22A-C9A2CDA43081}" type="slidenum">
              <a:rPr lang="it-IT" smtClean="0"/>
              <a:t>5</a:t>
            </a:fld>
            <a:endParaRPr lang="it-IT"/>
          </a:p>
        </p:txBody>
      </p:sp>
    </p:spTree>
    <p:extLst>
      <p:ext uri="{BB962C8B-B14F-4D97-AF65-F5344CB8AC3E}">
        <p14:creationId xmlns:p14="http://schemas.microsoft.com/office/powerpoint/2010/main" val="193274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79DA8B-7AF2-064A-A2EB-AAF7304F20D4}" type="slidenum">
              <a:rPr lang="it-IT" altLang="it-IT"/>
              <a:pPr/>
              <a:t>7</a:t>
            </a:fld>
            <a:endParaRPr lang="it-IT" altLang="it-IT"/>
          </a:p>
        </p:txBody>
      </p:sp>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p:txBody>
          <a:bodyPr/>
          <a:lstStyle/>
          <a:p>
            <a:r>
              <a:rPr lang="it-IT" altLang="it-IT" dirty="0"/>
              <a:t>I rapporti che le famiglie strutturano con i servizi: se ricevono aiuto oppure no</a:t>
            </a:r>
          </a:p>
          <a:p>
            <a:r>
              <a:rPr lang="it-IT" altLang="it-IT" dirty="0"/>
              <a:t>Scismatico: nella malattia grave la famiglia usa un’accetta, divide e consegna la parte fisica al servizio, mentre tiene per sé l’affettività.</a:t>
            </a:r>
          </a:p>
          <a:p>
            <a:r>
              <a:rPr lang="it-IT" altLang="it-IT" dirty="0"/>
              <a:t>Delega: tutto il peso al servizio</a:t>
            </a:r>
          </a:p>
          <a:p>
            <a:r>
              <a:rPr lang="it-IT" altLang="it-IT" dirty="0"/>
              <a:t>Estroflessione: buttano fuori i problemi: non sarà mai sufficiente ciò che il servizio farà, non ci sarà gratitudine.</a:t>
            </a:r>
          </a:p>
          <a:p>
            <a:r>
              <a:rPr lang="it-IT" altLang="it-IT" dirty="0"/>
              <a:t>Cooperativo: rapporto dove famiglia e servizi attuano uno scambio, aiuto / ampliamento dell’esperienza</a:t>
            </a:r>
          </a:p>
          <a:p>
            <a:endParaRPr lang="it-IT" altLang="it-IT" dirty="0"/>
          </a:p>
        </p:txBody>
      </p:sp>
    </p:spTree>
    <p:extLst>
      <p:ext uri="{BB962C8B-B14F-4D97-AF65-F5344CB8AC3E}">
        <p14:creationId xmlns:p14="http://schemas.microsoft.com/office/powerpoint/2010/main" val="18267890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kern="1200" dirty="0">
                <a:solidFill>
                  <a:schemeClr val="tx1"/>
                </a:solidFill>
                <a:effectLst/>
                <a:latin typeface="+mn-lt"/>
                <a:ea typeface="+mn-ea"/>
                <a:cs typeface="+mn-cs"/>
              </a:rPr>
              <a:t>Uno degli strumenti più citati per identificare i pazienti a rischio di dimissione difficile è il BRASS </a:t>
            </a:r>
            <a:r>
              <a:rPr lang="it-IT" sz="1200" kern="1200" dirty="0" err="1">
                <a:solidFill>
                  <a:schemeClr val="tx1"/>
                </a:solidFill>
                <a:effectLst/>
                <a:latin typeface="+mn-lt"/>
                <a:ea typeface="+mn-ea"/>
                <a:cs typeface="+mn-cs"/>
              </a:rPr>
              <a:t>index</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Blaylock</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Risk</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Assessment</a:t>
            </a:r>
            <a:r>
              <a:rPr lang="it-IT" sz="1200" kern="1200" dirty="0">
                <a:solidFill>
                  <a:schemeClr val="tx1"/>
                </a:solidFill>
                <a:effectLst/>
                <a:latin typeface="+mn-lt"/>
                <a:ea typeface="+mn-ea"/>
                <a:cs typeface="+mn-cs"/>
              </a:rPr>
              <a:t> Screening and Score), che individua i pazienti a rischio di ospedalizzazione prolungata o di dimissione difficile. I dati vengono raccolti dalla cartella clinica, intervistando i parenti o chi assiste il malato. L’indice di BRASS indaga 10 dimensioni (età, situazione di vita, supporto emozionale, stato funzionale, stato cognitivo, modello comportamentale, mobilità, deficit sensoriali, numero di accessi al pronto soccorso prima del ricovero, problemi clinici attivi numero di farmaci assunti) e individua 3 classi di rischio: basso, medio e alto. </a:t>
            </a:r>
            <a:endParaRPr lang="it-IT" dirty="0"/>
          </a:p>
          <a:p>
            <a:endParaRPr lang="it-IT" dirty="0"/>
          </a:p>
        </p:txBody>
      </p:sp>
      <p:sp>
        <p:nvSpPr>
          <p:cNvPr id="4" name="Segnaposto numero diapositiva 3"/>
          <p:cNvSpPr>
            <a:spLocks noGrp="1"/>
          </p:cNvSpPr>
          <p:nvPr>
            <p:ph type="sldNum" sz="quarter" idx="5"/>
          </p:nvPr>
        </p:nvSpPr>
        <p:spPr/>
        <p:txBody>
          <a:bodyPr/>
          <a:lstStyle/>
          <a:p>
            <a:fld id="{E4FFFA03-957B-774E-A22A-C9A2CDA43081}" type="slidenum">
              <a:rPr lang="it-IT" smtClean="0"/>
              <a:t>14</a:t>
            </a:fld>
            <a:endParaRPr lang="it-IT"/>
          </a:p>
        </p:txBody>
      </p:sp>
    </p:spTree>
    <p:extLst>
      <p:ext uri="{BB962C8B-B14F-4D97-AF65-F5344CB8AC3E}">
        <p14:creationId xmlns:p14="http://schemas.microsoft.com/office/powerpoint/2010/main" val="2790735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Parlare dell’ STP</a:t>
            </a:r>
          </a:p>
        </p:txBody>
      </p:sp>
      <p:sp>
        <p:nvSpPr>
          <p:cNvPr id="4" name="Segnaposto numero diapositiva 3"/>
          <p:cNvSpPr>
            <a:spLocks noGrp="1"/>
          </p:cNvSpPr>
          <p:nvPr>
            <p:ph type="sldNum" sz="quarter" idx="5"/>
          </p:nvPr>
        </p:nvSpPr>
        <p:spPr/>
        <p:txBody>
          <a:bodyPr/>
          <a:lstStyle/>
          <a:p>
            <a:fld id="{E4FFFA03-957B-774E-A22A-C9A2CDA43081}" type="slidenum">
              <a:rPr lang="it-IT" smtClean="0"/>
              <a:t>21</a:t>
            </a:fld>
            <a:endParaRPr lang="it-IT"/>
          </a:p>
        </p:txBody>
      </p:sp>
    </p:spTree>
    <p:extLst>
      <p:ext uri="{BB962C8B-B14F-4D97-AF65-F5344CB8AC3E}">
        <p14:creationId xmlns:p14="http://schemas.microsoft.com/office/powerpoint/2010/main" val="5763727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Utilizzando il modello presente sul sito web dell’AOU</a:t>
            </a:r>
          </a:p>
        </p:txBody>
      </p:sp>
      <p:sp>
        <p:nvSpPr>
          <p:cNvPr id="4" name="Segnaposto numero diapositiva 3"/>
          <p:cNvSpPr>
            <a:spLocks noGrp="1"/>
          </p:cNvSpPr>
          <p:nvPr>
            <p:ph type="sldNum" sz="quarter" idx="5"/>
          </p:nvPr>
        </p:nvSpPr>
        <p:spPr/>
        <p:txBody>
          <a:bodyPr/>
          <a:lstStyle/>
          <a:p>
            <a:fld id="{E4FFFA03-957B-774E-A22A-C9A2CDA43081}" type="slidenum">
              <a:rPr lang="it-IT" smtClean="0"/>
              <a:t>22</a:t>
            </a:fld>
            <a:endParaRPr lang="it-IT"/>
          </a:p>
        </p:txBody>
      </p:sp>
    </p:spTree>
    <p:extLst>
      <p:ext uri="{BB962C8B-B14F-4D97-AF65-F5344CB8AC3E}">
        <p14:creationId xmlns:p14="http://schemas.microsoft.com/office/powerpoint/2010/main" val="11613876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it-IT"/>
              <a:t>Fare clic per modificare stile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E96F93B5-D4ED-864B-B3DB-C8C25711A632}" type="datetimeFigureOut">
              <a:rPr lang="it-IT" smtClean="0"/>
              <a:t>25/10/21</a:t>
            </a:fld>
            <a:endParaRPr lang="it-IT"/>
          </a:p>
        </p:txBody>
      </p:sp>
      <p:sp>
        <p:nvSpPr>
          <p:cNvPr id="5" name="Footer Placeholder 4"/>
          <p:cNvSpPr>
            <a:spLocks noGrp="1"/>
          </p:cNvSpPr>
          <p:nvPr>
            <p:ph type="ftr" sz="quarter" idx="11"/>
          </p:nvPr>
        </p:nvSpPr>
        <p:spPr>
          <a:xfrm>
            <a:off x="3962399" y="5870575"/>
            <a:ext cx="4893958" cy="377825"/>
          </a:xfrm>
        </p:spPr>
        <p:txBody>
          <a:bodyPr/>
          <a:lstStyle/>
          <a:p>
            <a:endParaRPr lang="it-IT"/>
          </a:p>
        </p:txBody>
      </p:sp>
      <p:sp>
        <p:nvSpPr>
          <p:cNvPr id="6" name="Slide Number Placeholder 5"/>
          <p:cNvSpPr>
            <a:spLocks noGrp="1"/>
          </p:cNvSpPr>
          <p:nvPr>
            <p:ph type="sldNum" sz="quarter" idx="12"/>
          </p:nvPr>
        </p:nvSpPr>
        <p:spPr>
          <a:xfrm>
            <a:off x="10608958" y="5870575"/>
            <a:ext cx="551167" cy="377825"/>
          </a:xfrm>
        </p:spPr>
        <p:txBody>
          <a:bodyPr/>
          <a:lstStyle/>
          <a:p>
            <a:fld id="{78F0D35F-1A3A-FC4C-A675-BF82A9448B13}" type="slidenum">
              <a:rPr lang="it-IT" smtClean="0"/>
              <a:t>‹N›</a:t>
            </a:fld>
            <a:endParaRPr lang="it-IT"/>
          </a:p>
        </p:txBody>
      </p:sp>
    </p:spTree>
    <p:extLst>
      <p:ext uri="{BB962C8B-B14F-4D97-AF65-F5344CB8AC3E}">
        <p14:creationId xmlns:p14="http://schemas.microsoft.com/office/powerpoint/2010/main" val="60784304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it-IT"/>
              <a:t>Fare clic per modificare stile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Trascinare l'immagine su un segnaposto o fare clic sull'icona per aggiungerla</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E96F93B5-D4ED-864B-B3DB-C8C25711A632}" type="datetimeFigureOut">
              <a:rPr lang="it-IT" smtClean="0"/>
              <a:t>25/10/21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78F0D35F-1A3A-FC4C-A675-BF82A9448B13}" type="slidenum">
              <a:rPr lang="it-IT" smtClean="0"/>
              <a:t>‹N›</a:t>
            </a:fld>
            <a:endParaRPr lang="it-IT"/>
          </a:p>
        </p:txBody>
      </p:sp>
    </p:spTree>
    <p:extLst>
      <p:ext uri="{BB962C8B-B14F-4D97-AF65-F5344CB8AC3E}">
        <p14:creationId xmlns:p14="http://schemas.microsoft.com/office/powerpoint/2010/main" val="137646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it-IT"/>
              <a:t>Fare clic per modificare stile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E96F93B5-D4ED-864B-B3DB-C8C25711A632}" type="datetimeFigureOut">
              <a:rPr lang="it-IT" smtClean="0"/>
              <a:t>25/10/21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8F0D35F-1A3A-FC4C-A675-BF82A9448B13}" type="slidenum">
              <a:rPr lang="it-IT" smtClean="0"/>
              <a:t>‹N›</a:t>
            </a:fld>
            <a:endParaRPr lang="it-IT"/>
          </a:p>
        </p:txBody>
      </p:sp>
    </p:spTree>
    <p:extLst>
      <p:ext uri="{BB962C8B-B14F-4D97-AF65-F5344CB8AC3E}">
        <p14:creationId xmlns:p14="http://schemas.microsoft.com/office/powerpoint/2010/main" val="5793249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it-IT"/>
              <a:t>Fare clic per modificare stile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E96F93B5-D4ED-864B-B3DB-C8C25711A632}" type="datetimeFigureOut">
              <a:rPr lang="it-IT" smtClean="0"/>
              <a:t>25/10/21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8F0D35F-1A3A-FC4C-A675-BF82A9448B13}" type="slidenum">
              <a:rPr lang="it-IT" smtClean="0"/>
              <a:t>‹N›</a:t>
            </a:fld>
            <a:endParaRPr lang="it-IT"/>
          </a:p>
        </p:txBody>
      </p:sp>
    </p:spTree>
    <p:extLst>
      <p:ext uri="{BB962C8B-B14F-4D97-AF65-F5344CB8AC3E}">
        <p14:creationId xmlns:p14="http://schemas.microsoft.com/office/powerpoint/2010/main" val="241673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it-IT"/>
              <a:t>Fare clic per modificare stile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E96F93B5-D4ED-864B-B3DB-C8C25711A632}" type="datetimeFigureOut">
              <a:rPr lang="it-IT" smtClean="0"/>
              <a:t>25/10/21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8F0D35F-1A3A-FC4C-A675-BF82A9448B13}" type="slidenum">
              <a:rPr lang="it-IT" smtClean="0"/>
              <a:t>‹N›</a:t>
            </a:fld>
            <a:endParaRPr lang="it-IT"/>
          </a:p>
        </p:txBody>
      </p:sp>
    </p:spTree>
    <p:extLst>
      <p:ext uri="{BB962C8B-B14F-4D97-AF65-F5344CB8AC3E}">
        <p14:creationId xmlns:p14="http://schemas.microsoft.com/office/powerpoint/2010/main" val="3070320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it-IT"/>
              <a:t>Fare clic per modificare stile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it-IT"/>
              <a:t>Fare clic per modificare gli stili del testo dello schema</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E96F93B5-D4ED-864B-B3DB-C8C25711A632}" type="datetimeFigureOut">
              <a:rPr lang="it-IT" smtClean="0"/>
              <a:t>25/10/21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8F0D35F-1A3A-FC4C-A675-BF82A9448B13}" type="slidenum">
              <a:rPr lang="it-IT" smtClean="0"/>
              <a:t>‹N›</a:t>
            </a:fld>
            <a:endParaRPr lang="it-IT"/>
          </a:p>
        </p:txBody>
      </p:sp>
    </p:spTree>
    <p:extLst>
      <p:ext uri="{BB962C8B-B14F-4D97-AF65-F5344CB8AC3E}">
        <p14:creationId xmlns:p14="http://schemas.microsoft.com/office/powerpoint/2010/main" val="20327173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it-IT"/>
              <a:t>Fare clic per modificare stile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it-IT"/>
              <a:t>Fare clic per modificare gli stili del testo dello schema</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E96F93B5-D4ED-864B-B3DB-C8C25711A632}" type="datetimeFigureOut">
              <a:rPr lang="it-IT" smtClean="0"/>
              <a:t>25/10/21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8F0D35F-1A3A-FC4C-A675-BF82A9448B13}" type="slidenum">
              <a:rPr lang="it-IT" smtClean="0"/>
              <a:t>‹N›</a:t>
            </a:fld>
            <a:endParaRPr lang="it-IT"/>
          </a:p>
        </p:txBody>
      </p:sp>
    </p:spTree>
    <p:extLst>
      <p:ext uri="{BB962C8B-B14F-4D97-AF65-F5344CB8AC3E}">
        <p14:creationId xmlns:p14="http://schemas.microsoft.com/office/powerpoint/2010/main" val="17111155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E96F93B5-D4ED-864B-B3DB-C8C25711A632}" type="datetimeFigureOut">
              <a:rPr lang="it-IT" smtClean="0"/>
              <a:t>25/10/21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8F0D35F-1A3A-FC4C-A675-BF82A9448B13}" type="slidenum">
              <a:rPr lang="it-IT" smtClean="0"/>
              <a:t>‹N›</a:t>
            </a:fld>
            <a:endParaRPr lang="it-IT"/>
          </a:p>
        </p:txBody>
      </p:sp>
      <p:sp>
        <p:nvSpPr>
          <p:cNvPr id="8" name="Title 1"/>
          <p:cNvSpPr>
            <a:spLocks noGrp="1"/>
          </p:cNvSpPr>
          <p:nvPr>
            <p:ph type="title"/>
          </p:nvPr>
        </p:nvSpPr>
        <p:spPr>
          <a:xfrm>
            <a:off x="685801" y="609600"/>
            <a:ext cx="10131425" cy="1456267"/>
          </a:xfrm>
        </p:spPr>
        <p:txBody>
          <a:bodyPr/>
          <a:lstStyle/>
          <a:p>
            <a:r>
              <a:rPr lang="it-IT"/>
              <a:t>Fare clic per modificare stile</a:t>
            </a:r>
            <a:endParaRPr lang="en-US" dirty="0"/>
          </a:p>
        </p:txBody>
      </p:sp>
    </p:spTree>
    <p:extLst>
      <p:ext uri="{BB962C8B-B14F-4D97-AF65-F5344CB8AC3E}">
        <p14:creationId xmlns:p14="http://schemas.microsoft.com/office/powerpoint/2010/main" val="17658680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olo e testo verticali">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it-IT"/>
              <a:t>Fare clic per modificare stile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E96F93B5-D4ED-864B-B3DB-C8C25711A632}" type="datetimeFigureOut">
              <a:rPr lang="it-IT" smtClean="0"/>
              <a:t>25/10/21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8F0D35F-1A3A-FC4C-A675-BF82A9448B13}" type="slidenum">
              <a:rPr lang="it-IT" smtClean="0"/>
              <a:t>‹N›</a:t>
            </a:fld>
            <a:endParaRPr lang="it-IT"/>
          </a:p>
        </p:txBody>
      </p:sp>
    </p:spTree>
    <p:extLst>
      <p:ext uri="{BB962C8B-B14F-4D97-AF65-F5344CB8AC3E}">
        <p14:creationId xmlns:p14="http://schemas.microsoft.com/office/powerpoint/2010/main" val="719692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it-IT"/>
              <a:t>Fare clic per modificare stile</a:t>
            </a:r>
            <a:endParaRPr lang="en-US" dirty="0"/>
          </a:p>
        </p:txBody>
      </p:sp>
      <p:sp>
        <p:nvSpPr>
          <p:cNvPr id="3" name="Content Placeholder 2"/>
          <p:cNvSpPr>
            <a:spLocks noGrp="1"/>
          </p:cNvSpPr>
          <p:nvPr>
            <p:ph idx="1"/>
          </p:nvPr>
        </p:nvSpPr>
        <p:spPr/>
        <p:txBody>
          <a:bodyPr anchor="ct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E96F93B5-D4ED-864B-B3DB-C8C25711A632}" type="datetimeFigureOut">
              <a:rPr lang="it-IT" smtClean="0"/>
              <a:t>25/10/21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8F0D35F-1A3A-FC4C-A675-BF82A9448B13}" type="slidenum">
              <a:rPr lang="it-IT" smtClean="0"/>
              <a:t>‹N›</a:t>
            </a:fld>
            <a:endParaRPr lang="it-IT"/>
          </a:p>
        </p:txBody>
      </p:sp>
    </p:spTree>
    <p:extLst>
      <p:ext uri="{BB962C8B-B14F-4D97-AF65-F5344CB8AC3E}">
        <p14:creationId xmlns:p14="http://schemas.microsoft.com/office/powerpoint/2010/main" val="438281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it-IT"/>
              <a:t>Fare clic per modificare stile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E96F93B5-D4ED-864B-B3DB-C8C25711A632}" type="datetimeFigureOut">
              <a:rPr lang="it-IT" smtClean="0"/>
              <a:t>25/10/21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8F0D35F-1A3A-FC4C-A675-BF82A9448B13}" type="slidenum">
              <a:rPr lang="it-IT" smtClean="0"/>
              <a:t>‹N›</a:t>
            </a:fld>
            <a:endParaRPr lang="it-IT"/>
          </a:p>
        </p:txBody>
      </p:sp>
    </p:spTree>
    <p:extLst>
      <p:ext uri="{BB962C8B-B14F-4D97-AF65-F5344CB8AC3E}">
        <p14:creationId xmlns:p14="http://schemas.microsoft.com/office/powerpoint/2010/main" val="325034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it-IT"/>
              <a:t>Fare clic per modificare stile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E96F93B5-D4ED-864B-B3DB-C8C25711A632}" type="datetimeFigureOut">
              <a:rPr lang="it-IT" smtClean="0"/>
              <a:t>25/10/21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78F0D35F-1A3A-FC4C-A675-BF82A9448B13}" type="slidenum">
              <a:rPr lang="it-IT" smtClean="0"/>
              <a:t>‹N›</a:t>
            </a:fld>
            <a:endParaRPr lang="it-IT"/>
          </a:p>
        </p:txBody>
      </p:sp>
    </p:spTree>
    <p:extLst>
      <p:ext uri="{BB962C8B-B14F-4D97-AF65-F5344CB8AC3E}">
        <p14:creationId xmlns:p14="http://schemas.microsoft.com/office/powerpoint/2010/main" val="1801338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stile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E96F93B5-D4ED-864B-B3DB-C8C25711A632}" type="datetimeFigureOut">
              <a:rPr lang="it-IT" smtClean="0"/>
              <a:t>25/10/21</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78F0D35F-1A3A-FC4C-A675-BF82A9448B13}" type="slidenum">
              <a:rPr lang="it-IT" smtClean="0"/>
              <a:t>‹N›</a:t>
            </a:fld>
            <a:endParaRPr lang="it-IT"/>
          </a:p>
        </p:txBody>
      </p:sp>
    </p:spTree>
    <p:extLst>
      <p:ext uri="{BB962C8B-B14F-4D97-AF65-F5344CB8AC3E}">
        <p14:creationId xmlns:p14="http://schemas.microsoft.com/office/powerpoint/2010/main" val="2025937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it-IT"/>
              <a:t>Fare clic per modificare stile</a:t>
            </a:r>
            <a:endParaRPr lang="en-US" dirty="0"/>
          </a:p>
        </p:txBody>
      </p:sp>
      <p:sp>
        <p:nvSpPr>
          <p:cNvPr id="3" name="Date Placeholder 2"/>
          <p:cNvSpPr>
            <a:spLocks noGrp="1"/>
          </p:cNvSpPr>
          <p:nvPr>
            <p:ph type="dt" sz="half" idx="10"/>
          </p:nvPr>
        </p:nvSpPr>
        <p:spPr/>
        <p:txBody>
          <a:bodyPr/>
          <a:lstStyle/>
          <a:p>
            <a:fld id="{E96F93B5-D4ED-864B-B3DB-C8C25711A632}" type="datetimeFigureOut">
              <a:rPr lang="it-IT" smtClean="0"/>
              <a:t>25/10/21</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78F0D35F-1A3A-FC4C-A675-BF82A9448B13}" type="slidenum">
              <a:rPr lang="it-IT" smtClean="0"/>
              <a:t>‹N›</a:t>
            </a:fld>
            <a:endParaRPr lang="it-IT"/>
          </a:p>
        </p:txBody>
      </p:sp>
    </p:spTree>
    <p:extLst>
      <p:ext uri="{BB962C8B-B14F-4D97-AF65-F5344CB8AC3E}">
        <p14:creationId xmlns:p14="http://schemas.microsoft.com/office/powerpoint/2010/main" val="15757846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E96F93B5-D4ED-864B-B3DB-C8C25711A632}" type="datetimeFigureOut">
              <a:rPr lang="it-IT" smtClean="0"/>
              <a:t>25/10/21</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78F0D35F-1A3A-FC4C-A675-BF82A9448B13}" type="slidenum">
              <a:rPr lang="it-IT" smtClean="0"/>
              <a:t>‹N›</a:t>
            </a:fld>
            <a:endParaRPr lang="it-IT"/>
          </a:p>
        </p:txBody>
      </p:sp>
    </p:spTree>
    <p:extLst>
      <p:ext uri="{BB962C8B-B14F-4D97-AF65-F5344CB8AC3E}">
        <p14:creationId xmlns:p14="http://schemas.microsoft.com/office/powerpoint/2010/main" val="14442945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it-IT"/>
              <a:t>Fare clic per modificare stile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E96F93B5-D4ED-864B-B3DB-C8C25711A632}" type="datetimeFigureOut">
              <a:rPr lang="it-IT" smtClean="0"/>
              <a:t>25/10/21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78F0D35F-1A3A-FC4C-A675-BF82A9448B13}" type="slidenum">
              <a:rPr lang="it-IT" smtClean="0"/>
              <a:t>‹N›</a:t>
            </a:fld>
            <a:endParaRPr lang="it-IT"/>
          </a:p>
        </p:txBody>
      </p:sp>
    </p:spTree>
    <p:extLst>
      <p:ext uri="{BB962C8B-B14F-4D97-AF65-F5344CB8AC3E}">
        <p14:creationId xmlns:p14="http://schemas.microsoft.com/office/powerpoint/2010/main" val="1250890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it-IT"/>
              <a:t>Fare clic per modificare stile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Trascinare l'immagine su un segnaposto o fare clic sull'icona per aggiungerla</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E96F93B5-D4ED-864B-B3DB-C8C25711A632}" type="datetimeFigureOut">
              <a:rPr lang="it-IT" smtClean="0"/>
              <a:t>25/10/21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78F0D35F-1A3A-FC4C-A675-BF82A9448B13}" type="slidenum">
              <a:rPr lang="it-IT" smtClean="0"/>
              <a:t>‹N›</a:t>
            </a:fld>
            <a:endParaRPr lang="it-IT"/>
          </a:p>
        </p:txBody>
      </p:sp>
    </p:spTree>
    <p:extLst>
      <p:ext uri="{BB962C8B-B14F-4D97-AF65-F5344CB8AC3E}">
        <p14:creationId xmlns:p14="http://schemas.microsoft.com/office/powerpoint/2010/main" val="1994675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it-IT"/>
              <a:t>Fare clic per modificare stile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96F93B5-D4ED-864B-B3DB-C8C25711A632}" type="datetimeFigureOut">
              <a:rPr lang="it-IT" smtClean="0"/>
              <a:t>25/10/21</a:t>
            </a:fld>
            <a:endParaRPr lang="it-IT"/>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it-IT"/>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8F0D35F-1A3A-FC4C-A675-BF82A9448B13}" type="slidenum">
              <a:rPr lang="it-IT" smtClean="0"/>
              <a:t>‹N›</a:t>
            </a:fld>
            <a:endParaRPr lang="it-IT"/>
          </a:p>
        </p:txBody>
      </p:sp>
    </p:spTree>
    <p:extLst>
      <p:ext uri="{BB962C8B-B14F-4D97-AF65-F5344CB8AC3E}">
        <p14:creationId xmlns:p14="http://schemas.microsoft.com/office/powerpoint/2010/main" val="6125807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image" Target="../media/image6.wmf"/><Relationship Id="rId7" Type="http://schemas.openxmlformats.org/officeDocument/2006/relationships/image" Target="../media/image10.wmf"/><Relationship Id="rId2" Type="http://schemas.openxmlformats.org/officeDocument/2006/relationships/image" Target="../media/image5.wmf"/><Relationship Id="rId1" Type="http://schemas.openxmlformats.org/officeDocument/2006/relationships/slideLayout" Target="../slideLayouts/slideLayout7.xml"/><Relationship Id="rId6" Type="http://schemas.openxmlformats.org/officeDocument/2006/relationships/image" Target="../media/image9.wmf"/><Relationship Id="rId5" Type="http://schemas.openxmlformats.org/officeDocument/2006/relationships/image" Target="../media/image8.wmf"/><Relationship Id="rId4" Type="http://schemas.openxmlformats.org/officeDocument/2006/relationships/image" Target="../media/image7.wmf"/><Relationship Id="rId9" Type="http://schemas.openxmlformats.org/officeDocument/2006/relationships/image" Target="../media/image12.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1CDFE0BA-C871-ED45-8299-EC642CA6C0D2}"/>
              </a:ext>
            </a:extLst>
          </p:cNvPr>
          <p:cNvSpPr txBox="1"/>
          <p:nvPr/>
        </p:nvSpPr>
        <p:spPr>
          <a:xfrm>
            <a:off x="1308100" y="2057400"/>
            <a:ext cx="9575800" cy="646331"/>
          </a:xfrm>
          <a:prstGeom prst="rect">
            <a:avLst/>
          </a:prstGeom>
          <a:noFill/>
        </p:spPr>
        <p:txBody>
          <a:bodyPr wrap="square" rtlCol="0">
            <a:spAutoFit/>
          </a:bodyPr>
          <a:lstStyle/>
          <a:p>
            <a:pPr algn="ctr"/>
            <a:r>
              <a:rPr lang="it-IT" sz="3600" dirty="0">
                <a:solidFill>
                  <a:srgbClr val="FFFF00"/>
                </a:solidFill>
              </a:rPr>
              <a:t>Procedure per la Dimissione Ospedaliera Protetta</a:t>
            </a:r>
          </a:p>
        </p:txBody>
      </p:sp>
      <p:sp>
        <p:nvSpPr>
          <p:cNvPr id="3" name="CasellaDiTesto 2">
            <a:extLst>
              <a:ext uri="{FF2B5EF4-FFF2-40B4-BE49-F238E27FC236}">
                <a16:creationId xmlns:a16="http://schemas.microsoft.com/office/drawing/2014/main" id="{E06F491B-887C-F94E-A501-5A793BA572DE}"/>
              </a:ext>
            </a:extLst>
          </p:cNvPr>
          <p:cNvSpPr txBox="1"/>
          <p:nvPr/>
        </p:nvSpPr>
        <p:spPr>
          <a:xfrm>
            <a:off x="7327900" y="4699000"/>
            <a:ext cx="4013200" cy="1200329"/>
          </a:xfrm>
          <a:prstGeom prst="rect">
            <a:avLst/>
          </a:prstGeom>
          <a:noFill/>
        </p:spPr>
        <p:txBody>
          <a:bodyPr wrap="square" rtlCol="0">
            <a:spAutoFit/>
          </a:bodyPr>
          <a:lstStyle/>
          <a:p>
            <a:pPr algn="r"/>
            <a:r>
              <a:rPr lang="it-IT" sz="2400" dirty="0"/>
              <a:t>Dott.ssa Cinzia Storace</a:t>
            </a:r>
          </a:p>
          <a:p>
            <a:pPr algn="r"/>
            <a:r>
              <a:rPr lang="it-IT" sz="2400" dirty="0"/>
              <a:t>Assistente Sociale Specialista</a:t>
            </a:r>
          </a:p>
          <a:p>
            <a:pPr algn="r"/>
            <a:r>
              <a:rPr lang="it-IT" sz="2400" dirty="0"/>
              <a:t>AOU Federico II</a:t>
            </a:r>
          </a:p>
        </p:txBody>
      </p:sp>
    </p:spTree>
    <p:extLst>
      <p:ext uri="{BB962C8B-B14F-4D97-AF65-F5344CB8AC3E}">
        <p14:creationId xmlns:p14="http://schemas.microsoft.com/office/powerpoint/2010/main" val="13367173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718F5A3A-5E7E-C64A-BDB3-D0F33EA32A20}"/>
              </a:ext>
            </a:extLst>
          </p:cNvPr>
          <p:cNvSpPr/>
          <p:nvPr/>
        </p:nvSpPr>
        <p:spPr>
          <a:xfrm>
            <a:off x="679938" y="522725"/>
            <a:ext cx="10832123" cy="1077218"/>
          </a:xfrm>
          <a:prstGeom prst="rect">
            <a:avLst/>
          </a:prstGeom>
        </p:spPr>
        <p:txBody>
          <a:bodyPr wrap="square">
            <a:spAutoFit/>
          </a:bodyPr>
          <a:lstStyle/>
          <a:p>
            <a:pPr algn="ctr"/>
            <a:r>
              <a:rPr lang="it-IT" sz="3200" b="1" dirty="0">
                <a:solidFill>
                  <a:srgbClr val="FFFF00"/>
                </a:solidFill>
                <a:latin typeface="FuturaMdBT"/>
              </a:rPr>
              <a:t>Ambiti da indagare nel corso dell’intervista al paziente - 2</a:t>
            </a:r>
          </a:p>
        </p:txBody>
      </p:sp>
      <p:sp>
        <p:nvSpPr>
          <p:cNvPr id="3" name="Rettangolo 2">
            <a:extLst>
              <a:ext uri="{FF2B5EF4-FFF2-40B4-BE49-F238E27FC236}">
                <a16:creationId xmlns:a16="http://schemas.microsoft.com/office/drawing/2014/main" id="{7286ADB9-5B4F-B547-95DB-FB14B38B19E3}"/>
              </a:ext>
            </a:extLst>
          </p:cNvPr>
          <p:cNvSpPr/>
          <p:nvPr/>
        </p:nvSpPr>
        <p:spPr>
          <a:xfrm>
            <a:off x="879230" y="1998528"/>
            <a:ext cx="10433538" cy="4524315"/>
          </a:xfrm>
          <a:prstGeom prst="rect">
            <a:avLst/>
          </a:prstGeom>
        </p:spPr>
        <p:txBody>
          <a:bodyPr wrap="square">
            <a:spAutoFit/>
          </a:bodyPr>
          <a:lstStyle/>
          <a:p>
            <a:r>
              <a:rPr lang="it-IT" sz="2400" dirty="0">
                <a:latin typeface="Swis721BT"/>
              </a:rPr>
              <a:t>Valutazione dello stato psicologico: </a:t>
            </a:r>
          </a:p>
          <a:p>
            <a:r>
              <a:rPr lang="it-IT" sz="2400" dirty="0">
                <a:latin typeface="Wingdings" pitchFamily="2" charset="2"/>
              </a:rPr>
              <a:t>l </a:t>
            </a:r>
            <a:r>
              <a:rPr lang="it-IT" sz="2400" dirty="0">
                <a:latin typeface="Swis721BT"/>
              </a:rPr>
              <a:t>umore </a:t>
            </a:r>
            <a:endParaRPr lang="it-IT" sz="2400" dirty="0"/>
          </a:p>
          <a:p>
            <a:pPr marL="342900" indent="-342900">
              <a:buFont typeface="Wingdings" pitchFamily="2" charset="2"/>
              <a:buChar char="l"/>
            </a:pPr>
            <a:r>
              <a:rPr lang="it-IT" sz="2400" dirty="0">
                <a:latin typeface="Swis721BT"/>
              </a:rPr>
              <a:t>   reazione alla malattia o alla disabilità</a:t>
            </a:r>
          </a:p>
          <a:p>
            <a:r>
              <a:rPr lang="it-IT" sz="2400" dirty="0">
                <a:latin typeface="Wingdings" pitchFamily="2" charset="2"/>
              </a:rPr>
              <a:t>l </a:t>
            </a:r>
            <a:r>
              <a:rPr lang="it-IT" sz="2400" dirty="0">
                <a:latin typeface="Swis721BT"/>
              </a:rPr>
              <a:t>presenza di depressione latente</a:t>
            </a:r>
            <a:br>
              <a:rPr lang="it-IT" sz="2400" dirty="0">
                <a:latin typeface="Swis721BT"/>
              </a:rPr>
            </a:br>
            <a:r>
              <a:rPr lang="it-IT" sz="2400" dirty="0">
                <a:latin typeface="Wingdings" pitchFamily="2" charset="2"/>
              </a:rPr>
              <a:t>l </a:t>
            </a:r>
            <a:r>
              <a:rPr lang="it-IT" sz="2400" dirty="0">
                <a:latin typeface="Swis721BT"/>
              </a:rPr>
              <a:t>fiducia e autostima nella capacità di prendersi cura della propria situazione</a:t>
            </a:r>
          </a:p>
          <a:p>
            <a:r>
              <a:rPr lang="it-IT" sz="2400" dirty="0">
                <a:latin typeface="Swis721BT"/>
              </a:rPr>
              <a:t> </a:t>
            </a:r>
            <a:endParaRPr lang="it-IT" sz="2400" dirty="0"/>
          </a:p>
          <a:p>
            <a:r>
              <a:rPr lang="it-IT" sz="2400" dirty="0">
                <a:latin typeface="Swis721BT"/>
              </a:rPr>
              <a:t>Valutazione delle risorse familiari:</a:t>
            </a:r>
            <a:br>
              <a:rPr lang="it-IT" sz="2400" dirty="0">
                <a:latin typeface="Swis721BT"/>
              </a:rPr>
            </a:br>
            <a:r>
              <a:rPr lang="it-IT" sz="2400" dirty="0">
                <a:latin typeface="Wingdings" pitchFamily="2" charset="2"/>
              </a:rPr>
              <a:t>l </a:t>
            </a:r>
            <a:r>
              <a:rPr lang="it-IT" sz="2400" dirty="0">
                <a:latin typeface="Swis721BT"/>
              </a:rPr>
              <a:t>disponibilità e motivazione dei familiari a prendersi cura del paziente</a:t>
            </a:r>
            <a:br>
              <a:rPr lang="it-IT" sz="2400" dirty="0">
                <a:latin typeface="Swis721BT"/>
              </a:rPr>
            </a:br>
            <a:r>
              <a:rPr lang="it-IT" sz="2400" dirty="0">
                <a:latin typeface="Wingdings" pitchFamily="2" charset="2"/>
              </a:rPr>
              <a:t>l </a:t>
            </a:r>
            <a:r>
              <a:rPr lang="it-IT" sz="2400" dirty="0">
                <a:latin typeface="Swis721BT"/>
              </a:rPr>
              <a:t>tensione o conflitto con i familiari</a:t>
            </a:r>
            <a:br>
              <a:rPr lang="it-IT" sz="2400" dirty="0">
                <a:latin typeface="Swis721BT"/>
              </a:rPr>
            </a:br>
            <a:r>
              <a:rPr lang="it-IT" sz="2400" dirty="0">
                <a:latin typeface="Wingdings" pitchFamily="2" charset="2"/>
              </a:rPr>
              <a:t>l </a:t>
            </a:r>
            <a:r>
              <a:rPr lang="it-IT" sz="2400" dirty="0">
                <a:latin typeface="Swis721BT"/>
              </a:rPr>
              <a:t>disponibilità di aiuto nella gestione dei pasti, della casa e delle altre attività       strumentali (per esempio fare la spesa)</a:t>
            </a:r>
            <a:br>
              <a:rPr lang="it-IT" sz="2400" dirty="0">
                <a:latin typeface="Swis721BT"/>
              </a:rPr>
            </a:br>
            <a:r>
              <a:rPr lang="it-IT" sz="2400" dirty="0">
                <a:latin typeface="Wingdings" pitchFamily="2" charset="2"/>
              </a:rPr>
              <a:t>l </a:t>
            </a:r>
            <a:r>
              <a:rPr lang="it-IT" sz="2400" dirty="0">
                <a:latin typeface="Swis721BT"/>
              </a:rPr>
              <a:t>disponibilità di persone in grado di aiutare nell’assistenza post ospedaliera </a:t>
            </a:r>
            <a:endParaRPr lang="it-IT" sz="2400" dirty="0"/>
          </a:p>
        </p:txBody>
      </p:sp>
    </p:spTree>
    <p:extLst>
      <p:ext uri="{BB962C8B-B14F-4D97-AF65-F5344CB8AC3E}">
        <p14:creationId xmlns:p14="http://schemas.microsoft.com/office/powerpoint/2010/main" val="31934510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26EB0561-7045-7349-8882-65334CFD0280}"/>
              </a:ext>
            </a:extLst>
          </p:cNvPr>
          <p:cNvSpPr/>
          <p:nvPr/>
        </p:nvSpPr>
        <p:spPr>
          <a:xfrm>
            <a:off x="1160582" y="1822683"/>
            <a:ext cx="9870831" cy="4524315"/>
          </a:xfrm>
          <a:prstGeom prst="rect">
            <a:avLst/>
          </a:prstGeom>
        </p:spPr>
        <p:txBody>
          <a:bodyPr wrap="square">
            <a:spAutoFit/>
          </a:bodyPr>
          <a:lstStyle/>
          <a:p>
            <a:r>
              <a:rPr lang="it-IT" sz="2400" dirty="0">
                <a:latin typeface="Swis721BT"/>
              </a:rPr>
              <a:t>Valutazione della situazione domiciliare:</a:t>
            </a:r>
            <a:br>
              <a:rPr lang="it-IT" sz="2400" dirty="0">
                <a:latin typeface="Swis721BT"/>
              </a:rPr>
            </a:br>
            <a:r>
              <a:rPr lang="it-IT" sz="2400" dirty="0">
                <a:latin typeface="Wingdings" pitchFamily="2" charset="2"/>
              </a:rPr>
              <a:t>l </a:t>
            </a:r>
            <a:r>
              <a:rPr lang="it-IT" sz="2400" dirty="0">
                <a:latin typeface="Swis721BT"/>
              </a:rPr>
              <a:t>caratteristiche del domicilio</a:t>
            </a:r>
            <a:br>
              <a:rPr lang="it-IT" sz="2400" dirty="0">
                <a:latin typeface="Swis721BT"/>
              </a:rPr>
            </a:br>
            <a:r>
              <a:rPr lang="it-IT" sz="2400" dirty="0">
                <a:latin typeface="Wingdings" pitchFamily="2" charset="2"/>
              </a:rPr>
              <a:t>l </a:t>
            </a:r>
            <a:r>
              <a:rPr lang="it-IT" sz="2400" dirty="0">
                <a:latin typeface="Swis721BT"/>
              </a:rPr>
              <a:t>barriere architettoniche</a:t>
            </a:r>
            <a:br>
              <a:rPr lang="it-IT" sz="2400" dirty="0">
                <a:latin typeface="Swis721BT"/>
              </a:rPr>
            </a:br>
            <a:r>
              <a:rPr lang="it-IT" sz="2400" dirty="0">
                <a:latin typeface="Wingdings" pitchFamily="2" charset="2"/>
              </a:rPr>
              <a:t>l </a:t>
            </a:r>
            <a:r>
              <a:rPr lang="it-IT" sz="2400" dirty="0">
                <a:latin typeface="Swis721BT"/>
              </a:rPr>
              <a:t>compatibilità del domicilio rispetto ai problemi di salute</a:t>
            </a:r>
          </a:p>
          <a:p>
            <a:r>
              <a:rPr lang="it-IT" sz="2400" dirty="0">
                <a:latin typeface="Swis721BT"/>
              </a:rPr>
              <a:t> </a:t>
            </a:r>
            <a:endParaRPr lang="it-IT" sz="2400" dirty="0"/>
          </a:p>
          <a:p>
            <a:r>
              <a:rPr lang="it-IT" sz="2400" dirty="0">
                <a:latin typeface="Swis721BT"/>
              </a:rPr>
              <a:t>Valutazione dell’esigenza di presidi, sussidi o altro:</a:t>
            </a:r>
            <a:br>
              <a:rPr lang="it-IT" sz="2400" dirty="0">
                <a:latin typeface="Swis721BT"/>
              </a:rPr>
            </a:br>
            <a:r>
              <a:rPr lang="it-IT" sz="2400" dirty="0">
                <a:latin typeface="Wingdings" pitchFamily="2" charset="2"/>
              </a:rPr>
              <a:t>l </a:t>
            </a:r>
            <a:r>
              <a:rPr lang="it-IT" sz="2400" dirty="0">
                <a:latin typeface="Swis721BT"/>
              </a:rPr>
              <a:t>bisogno di sussidi (sollevatore, materasso antidecubito, girello, pompe per la nutrizione entrale, carrozzella, aspiratore eccetera)</a:t>
            </a:r>
            <a:br>
              <a:rPr lang="it-IT" sz="2400" dirty="0">
                <a:latin typeface="Swis721BT"/>
              </a:rPr>
            </a:br>
            <a:r>
              <a:rPr lang="it-IT" sz="2400" dirty="0">
                <a:latin typeface="Wingdings" pitchFamily="2" charset="2"/>
              </a:rPr>
              <a:t>l </a:t>
            </a:r>
            <a:r>
              <a:rPr lang="it-IT" sz="2400" dirty="0">
                <a:latin typeface="Swis721BT"/>
              </a:rPr>
              <a:t>possibilità di adattare la stanza da letto per accogliere questi presidi</a:t>
            </a:r>
            <a:br>
              <a:rPr lang="it-IT" sz="2400" dirty="0">
                <a:latin typeface="Swis721BT"/>
              </a:rPr>
            </a:br>
            <a:r>
              <a:rPr lang="it-IT" sz="2400" dirty="0">
                <a:latin typeface="Wingdings" pitchFamily="2" charset="2"/>
              </a:rPr>
              <a:t>l </a:t>
            </a:r>
            <a:r>
              <a:rPr lang="it-IT" sz="2400" dirty="0">
                <a:latin typeface="Swis721BT"/>
              </a:rPr>
              <a:t>necessità di addestramento delle famiglia durante la degenza (mobilizzazione o uso di presidi complessi)</a:t>
            </a:r>
            <a:br>
              <a:rPr lang="it-IT" sz="2400" dirty="0">
                <a:latin typeface="Swis721BT"/>
              </a:rPr>
            </a:br>
            <a:r>
              <a:rPr lang="it-IT" sz="2400" dirty="0">
                <a:latin typeface="Wingdings" pitchFamily="2" charset="2"/>
              </a:rPr>
              <a:t>l </a:t>
            </a:r>
            <a:r>
              <a:rPr lang="it-IT" sz="2400" dirty="0">
                <a:latin typeface="Swis721BT"/>
              </a:rPr>
              <a:t>complessità del piano terapeutico e informazioni da fornire </a:t>
            </a:r>
            <a:endParaRPr lang="it-IT" sz="2400" dirty="0"/>
          </a:p>
        </p:txBody>
      </p:sp>
      <p:sp>
        <p:nvSpPr>
          <p:cNvPr id="3" name="Rettangolo 2">
            <a:extLst>
              <a:ext uri="{FF2B5EF4-FFF2-40B4-BE49-F238E27FC236}">
                <a16:creationId xmlns:a16="http://schemas.microsoft.com/office/drawing/2014/main" id="{7B17250F-7D24-704A-BFE0-3ED7F096D22D}"/>
              </a:ext>
            </a:extLst>
          </p:cNvPr>
          <p:cNvSpPr/>
          <p:nvPr/>
        </p:nvSpPr>
        <p:spPr>
          <a:xfrm>
            <a:off x="679937" y="511002"/>
            <a:ext cx="10832123" cy="1077218"/>
          </a:xfrm>
          <a:prstGeom prst="rect">
            <a:avLst/>
          </a:prstGeom>
        </p:spPr>
        <p:txBody>
          <a:bodyPr wrap="square">
            <a:spAutoFit/>
          </a:bodyPr>
          <a:lstStyle/>
          <a:p>
            <a:pPr algn="ctr"/>
            <a:r>
              <a:rPr lang="it-IT" sz="3200" b="1" dirty="0">
                <a:solidFill>
                  <a:srgbClr val="FFFF00"/>
                </a:solidFill>
                <a:latin typeface="FuturaMdBT"/>
              </a:rPr>
              <a:t>Ambiti da indagare nel corso dell’intervista al paziente - 3</a:t>
            </a:r>
          </a:p>
        </p:txBody>
      </p:sp>
    </p:spTree>
    <p:extLst>
      <p:ext uri="{BB962C8B-B14F-4D97-AF65-F5344CB8AC3E}">
        <p14:creationId xmlns:p14="http://schemas.microsoft.com/office/powerpoint/2010/main" val="31210656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22FDA494-84CA-2241-8022-93E6D3414C39}"/>
              </a:ext>
            </a:extLst>
          </p:cNvPr>
          <p:cNvSpPr/>
          <p:nvPr/>
        </p:nvSpPr>
        <p:spPr>
          <a:xfrm>
            <a:off x="679937" y="511002"/>
            <a:ext cx="10832123" cy="1077218"/>
          </a:xfrm>
          <a:prstGeom prst="rect">
            <a:avLst/>
          </a:prstGeom>
        </p:spPr>
        <p:txBody>
          <a:bodyPr wrap="square">
            <a:spAutoFit/>
          </a:bodyPr>
          <a:lstStyle/>
          <a:p>
            <a:pPr algn="ctr"/>
            <a:r>
              <a:rPr lang="it-IT" sz="3200" b="1" dirty="0">
                <a:solidFill>
                  <a:srgbClr val="FFFF00"/>
                </a:solidFill>
                <a:latin typeface="FuturaMdBT"/>
              </a:rPr>
              <a:t>Ambiti da indagare nel corso dell’intervista al paziente - 4</a:t>
            </a:r>
          </a:p>
        </p:txBody>
      </p:sp>
      <p:sp>
        <p:nvSpPr>
          <p:cNvPr id="3" name="Rettangolo 2">
            <a:extLst>
              <a:ext uri="{FF2B5EF4-FFF2-40B4-BE49-F238E27FC236}">
                <a16:creationId xmlns:a16="http://schemas.microsoft.com/office/drawing/2014/main" id="{199A8109-7970-6447-BD80-A0B88B621F58}"/>
              </a:ext>
            </a:extLst>
          </p:cNvPr>
          <p:cNvSpPr/>
          <p:nvPr/>
        </p:nvSpPr>
        <p:spPr>
          <a:xfrm>
            <a:off x="1582614" y="2309245"/>
            <a:ext cx="9026767" cy="4154984"/>
          </a:xfrm>
          <a:prstGeom prst="rect">
            <a:avLst/>
          </a:prstGeom>
        </p:spPr>
        <p:txBody>
          <a:bodyPr wrap="square">
            <a:spAutoFit/>
          </a:bodyPr>
          <a:lstStyle/>
          <a:p>
            <a:r>
              <a:rPr lang="it-IT" sz="2400" dirty="0">
                <a:latin typeface="Swis721BT"/>
              </a:rPr>
              <a:t>Valutazione delle preferenze:</a:t>
            </a:r>
            <a:br>
              <a:rPr lang="it-IT" sz="2400" dirty="0">
                <a:latin typeface="Swis721BT"/>
              </a:rPr>
            </a:br>
            <a:r>
              <a:rPr lang="it-IT" sz="2400" dirty="0">
                <a:latin typeface="Wingdings" pitchFamily="2" charset="2"/>
              </a:rPr>
              <a:t>l </a:t>
            </a:r>
            <a:r>
              <a:rPr lang="it-IT" sz="2400" dirty="0">
                <a:latin typeface="Swis721BT"/>
              </a:rPr>
              <a:t>aspettative e desiderio del paziente di rientrare a domicilio </a:t>
            </a:r>
          </a:p>
          <a:p>
            <a:pPr marL="342900" indent="-342900">
              <a:buFont typeface="Wingdings" pitchFamily="2" charset="2"/>
              <a:buChar char="l"/>
            </a:pPr>
            <a:r>
              <a:rPr lang="it-IT" sz="2400" dirty="0">
                <a:latin typeface="Swis721BT"/>
              </a:rPr>
              <a:t>  servizi utilizzati prima del ricovero</a:t>
            </a:r>
          </a:p>
          <a:p>
            <a:pPr marL="342900" indent="-342900">
              <a:buFont typeface="Wingdings" pitchFamily="2" charset="2"/>
              <a:buChar char="l"/>
            </a:pPr>
            <a:r>
              <a:rPr lang="it-IT" sz="2400" dirty="0">
                <a:latin typeface="Swis721BT"/>
              </a:rPr>
              <a:t>  servizi disponibili nella comunità in cui vive il paziente </a:t>
            </a:r>
          </a:p>
          <a:p>
            <a:endParaRPr lang="it-IT" sz="2400" dirty="0"/>
          </a:p>
          <a:p>
            <a:r>
              <a:rPr lang="it-IT" sz="2400" dirty="0">
                <a:latin typeface="Swis721BT"/>
              </a:rPr>
              <a:t>Valutazione dei bisogni educativi:</a:t>
            </a:r>
            <a:br>
              <a:rPr lang="it-IT" sz="2400" dirty="0">
                <a:latin typeface="Swis721BT"/>
              </a:rPr>
            </a:br>
            <a:r>
              <a:rPr lang="it-IT" sz="2400" dirty="0">
                <a:latin typeface="Wingdings" pitchFamily="2" charset="2"/>
              </a:rPr>
              <a:t>l </a:t>
            </a:r>
            <a:r>
              <a:rPr lang="it-IT" sz="2400" dirty="0">
                <a:latin typeface="Swis721BT"/>
              </a:rPr>
              <a:t>necessità di dieta, terapie o programma riabilitativo</a:t>
            </a:r>
            <a:br>
              <a:rPr lang="it-IT" sz="2400" dirty="0">
                <a:latin typeface="Swis721BT"/>
              </a:rPr>
            </a:br>
            <a:r>
              <a:rPr lang="it-IT" sz="2400" dirty="0">
                <a:latin typeface="Wingdings" pitchFamily="2" charset="2"/>
              </a:rPr>
              <a:t>l </a:t>
            </a:r>
            <a:r>
              <a:rPr lang="it-IT" sz="2400" dirty="0">
                <a:latin typeface="Swis721BT"/>
              </a:rPr>
              <a:t>interesse e motivazione ad apprendere</a:t>
            </a:r>
            <a:br>
              <a:rPr lang="it-IT" sz="2400" dirty="0">
                <a:latin typeface="Swis721BT"/>
              </a:rPr>
            </a:br>
            <a:r>
              <a:rPr lang="it-IT" sz="2400" dirty="0">
                <a:latin typeface="Wingdings" pitchFamily="2" charset="2"/>
              </a:rPr>
              <a:t>l </a:t>
            </a:r>
            <a:r>
              <a:rPr lang="it-IT" sz="2400" dirty="0">
                <a:latin typeface="Swis721BT"/>
              </a:rPr>
              <a:t>capacità e disponibilità a seguire le indicazioni e i consigli</a:t>
            </a:r>
            <a:br>
              <a:rPr lang="it-IT" sz="2400" dirty="0">
                <a:latin typeface="Swis721BT"/>
              </a:rPr>
            </a:br>
            <a:r>
              <a:rPr lang="it-IT" sz="2400" dirty="0">
                <a:latin typeface="Wingdings" pitchFamily="2" charset="2"/>
              </a:rPr>
              <a:t>l </a:t>
            </a:r>
            <a:r>
              <a:rPr lang="it-IT" sz="2400" dirty="0">
                <a:latin typeface="Swis721BT"/>
              </a:rPr>
              <a:t>conoscenze da garantire prima della dimissione (per esempio per il diabetico la gestione delle crisi ipoglicemiche) </a:t>
            </a:r>
            <a:endParaRPr lang="it-IT" sz="2400" dirty="0"/>
          </a:p>
        </p:txBody>
      </p:sp>
    </p:spTree>
    <p:extLst>
      <p:ext uri="{BB962C8B-B14F-4D97-AF65-F5344CB8AC3E}">
        <p14:creationId xmlns:p14="http://schemas.microsoft.com/office/powerpoint/2010/main" val="17553862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AFE418D2-2A71-5D41-9BAA-A36108AD9A87}"/>
              </a:ext>
            </a:extLst>
          </p:cNvPr>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3916741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1">
            <a:extLst>
              <a:ext uri="{FF2B5EF4-FFF2-40B4-BE49-F238E27FC236}">
                <a16:creationId xmlns:a16="http://schemas.microsoft.com/office/drawing/2014/main" id="{C00B1779-8AC7-8A49-B094-335B4122BA70}"/>
              </a:ext>
            </a:extLst>
          </p:cNvPr>
          <p:cNvGraphicFramePr>
            <a:graphicFrameLocks noGrp="1"/>
          </p:cNvGraphicFramePr>
          <p:nvPr>
            <p:extLst>
              <p:ext uri="{D42A27DB-BD31-4B8C-83A1-F6EECF244321}">
                <p14:modId xmlns:p14="http://schemas.microsoft.com/office/powerpoint/2010/main" val="3872678435"/>
              </p:ext>
            </p:extLst>
          </p:nvPr>
        </p:nvGraphicFramePr>
        <p:xfrm>
          <a:off x="1030288" y="1216174"/>
          <a:ext cx="10131424" cy="5486400"/>
        </p:xfrm>
        <a:graphic>
          <a:graphicData uri="http://schemas.openxmlformats.org/drawingml/2006/table">
            <a:tbl>
              <a:tblPr/>
              <a:tblGrid>
                <a:gridCol w="2161032">
                  <a:extLst>
                    <a:ext uri="{9D8B030D-6E8A-4147-A177-3AD203B41FA5}">
                      <a16:colId xmlns:a16="http://schemas.microsoft.com/office/drawing/2014/main" val="1296592742"/>
                    </a:ext>
                  </a:extLst>
                </a:gridCol>
                <a:gridCol w="7970392">
                  <a:extLst>
                    <a:ext uri="{9D8B030D-6E8A-4147-A177-3AD203B41FA5}">
                      <a16:colId xmlns:a16="http://schemas.microsoft.com/office/drawing/2014/main" val="4104737384"/>
                    </a:ext>
                  </a:extLst>
                </a:gridCol>
              </a:tblGrid>
              <a:tr h="869227">
                <a:tc>
                  <a:txBody>
                    <a:bodyPr/>
                    <a:lstStyle/>
                    <a:p>
                      <a:r>
                        <a:rPr lang="it-IT" sz="2800" b="1" dirty="0">
                          <a:effectLst/>
                          <a:latin typeface="Swis721BT"/>
                        </a:rPr>
                        <a:t>Punteggio </a:t>
                      </a:r>
                      <a:endParaRPr lang="it-IT" sz="2800" dirty="0">
                        <a:effectLst/>
                      </a:endParaRPr>
                    </a:p>
                    <a:p>
                      <a:r>
                        <a:rPr lang="it-IT" sz="2800" dirty="0">
                          <a:effectLst/>
                          <a:latin typeface="Swis721BT"/>
                        </a:rPr>
                        <a:t>(da 0 a 40) </a:t>
                      </a:r>
                      <a:endParaRPr lang="it-IT" sz="2800" dirty="0">
                        <a:effectLst/>
                      </a:endParaRPr>
                    </a:p>
                  </a:txBody>
                  <a:tcPr anchor="ctr">
                    <a:lnL w="28194" cap="flat" cmpd="sng" algn="ctr">
                      <a:solidFill>
                        <a:srgbClr val="848282"/>
                      </a:solidFill>
                      <a:prstDash val="solid"/>
                      <a:round/>
                      <a:headEnd type="none" w="med" len="med"/>
                      <a:tailEnd type="none" w="med" len="med"/>
                    </a:lnL>
                    <a:lnR w="2540" cap="flat" cmpd="sng" algn="ctr">
                      <a:solidFill>
                        <a:srgbClr val="000000"/>
                      </a:solidFill>
                      <a:prstDash val="solid"/>
                      <a:round/>
                      <a:headEnd type="none" w="med" len="med"/>
                      <a:tailEnd type="none" w="med" len="med"/>
                    </a:lnR>
                    <a:lnT w="28194" cap="flat" cmpd="sng" algn="ctr">
                      <a:solidFill>
                        <a:srgbClr val="848282"/>
                      </a:solidFill>
                      <a:prstDash val="solid"/>
                      <a:round/>
                      <a:headEnd type="none" w="med" len="med"/>
                      <a:tailEnd type="none" w="med" len="med"/>
                    </a:lnT>
                    <a:lnB w="2540" cap="flat" cmpd="sng" algn="ctr">
                      <a:solidFill>
                        <a:srgbClr val="000000"/>
                      </a:solidFill>
                      <a:prstDash val="solid"/>
                      <a:round/>
                      <a:headEnd type="none" w="med" len="med"/>
                      <a:tailEnd type="none" w="med" len="med"/>
                    </a:lnB>
                  </a:tcPr>
                </a:tc>
                <a:tc>
                  <a:txBody>
                    <a:bodyPr/>
                    <a:lstStyle/>
                    <a:p>
                      <a:r>
                        <a:rPr lang="it-IT" sz="2800" b="1" dirty="0">
                          <a:effectLst/>
                          <a:latin typeface="Swis721BT"/>
                        </a:rPr>
                        <a:t>Classi di rischio </a:t>
                      </a:r>
                      <a:endParaRPr lang="it-IT" sz="2800" dirty="0">
                        <a:effectLst/>
                      </a:endParaRPr>
                    </a:p>
                  </a:txBody>
                  <a:tcPr anchor="ctr">
                    <a:lnL w="2540" cap="flat" cmpd="sng" algn="ctr">
                      <a:solidFill>
                        <a:srgbClr val="000000"/>
                      </a:solidFill>
                      <a:prstDash val="solid"/>
                      <a:round/>
                      <a:headEnd type="none" w="med" len="med"/>
                      <a:tailEnd type="none" w="med" len="med"/>
                    </a:lnL>
                    <a:lnR w="28194" cap="flat" cmpd="sng" algn="ctr">
                      <a:solidFill>
                        <a:srgbClr val="848282"/>
                      </a:solidFill>
                      <a:prstDash val="solid"/>
                      <a:round/>
                      <a:headEnd type="none" w="med" len="med"/>
                      <a:tailEnd type="none" w="med" len="med"/>
                    </a:lnR>
                    <a:lnT w="28194" cap="flat" cmpd="sng" algn="ctr">
                      <a:solidFill>
                        <a:srgbClr val="848282"/>
                      </a:solidFill>
                      <a:prstDash val="solid"/>
                      <a:round/>
                      <a:headEnd type="none" w="med" len="med"/>
                      <a:tailEnd type="none" w="med" len="med"/>
                    </a:lnT>
                    <a:lnB w="254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34923634"/>
                  </a:ext>
                </a:extLst>
              </a:tr>
              <a:tr h="365760">
                <a:tc>
                  <a:txBody>
                    <a:bodyPr/>
                    <a:lstStyle/>
                    <a:p>
                      <a:r>
                        <a:rPr lang="it-IT" sz="2800" dirty="0">
                          <a:effectLst/>
                          <a:latin typeface="Swis721BT"/>
                        </a:rPr>
                        <a:t>0-10</a:t>
                      </a:r>
                      <a:br>
                        <a:rPr lang="it-IT" sz="2800" dirty="0">
                          <a:effectLst/>
                          <a:latin typeface="Swis721BT"/>
                        </a:rPr>
                      </a:br>
                      <a:r>
                        <a:rPr lang="it-IT" sz="2800" dirty="0">
                          <a:effectLst/>
                          <a:latin typeface="Swis721BT"/>
                        </a:rPr>
                        <a:t>rischio basso </a:t>
                      </a:r>
                      <a:endParaRPr lang="it-IT" sz="2800" dirty="0">
                        <a:effectLst/>
                      </a:endParaRPr>
                    </a:p>
                  </a:txBody>
                  <a:tcPr anchor="ctr">
                    <a:lnL w="28194" cap="flat" cmpd="sng" algn="ctr">
                      <a:solidFill>
                        <a:srgbClr val="848282"/>
                      </a:solidFill>
                      <a:prstDash val="solid"/>
                      <a:round/>
                      <a:headEnd type="none" w="med" len="med"/>
                      <a:tailEnd type="none" w="med" len="med"/>
                    </a:lnL>
                    <a:lnR w="2540" cap="flat" cmpd="sng" algn="ctr">
                      <a:solidFill>
                        <a:srgbClr val="000000"/>
                      </a:solidFill>
                      <a:prstDash val="solid"/>
                      <a:round/>
                      <a:headEnd type="none" w="med" len="med"/>
                      <a:tailEnd type="none" w="med" len="med"/>
                    </a:lnR>
                    <a:lnT w="2540" cap="flat" cmpd="sng" algn="ctr">
                      <a:solidFill>
                        <a:srgbClr val="000000"/>
                      </a:solidFill>
                      <a:prstDash val="solid"/>
                      <a:round/>
                      <a:headEnd type="none" w="med" len="med"/>
                      <a:tailEnd type="none" w="med" len="med"/>
                    </a:lnT>
                    <a:lnB w="2540" cap="flat" cmpd="sng" algn="ctr">
                      <a:solidFill>
                        <a:srgbClr val="000000"/>
                      </a:solidFill>
                      <a:prstDash val="solid"/>
                      <a:round/>
                      <a:headEnd type="none" w="med" len="med"/>
                      <a:tailEnd type="none" w="med" len="med"/>
                    </a:lnB>
                  </a:tcPr>
                </a:tc>
                <a:tc>
                  <a:txBody>
                    <a:bodyPr/>
                    <a:lstStyle/>
                    <a:p>
                      <a:r>
                        <a:rPr lang="it-IT" sz="2800">
                          <a:effectLst/>
                          <a:latin typeface="Swis721BT"/>
                        </a:rPr>
                        <a:t>soggetti a basso rischio di problemi dopo la dimissione: non richiedono un particolare impegno per l’organizzazione della loro dimissione; la disabilità è molto limitata </a:t>
                      </a:r>
                      <a:endParaRPr lang="it-IT" sz="2800">
                        <a:effectLst/>
                      </a:endParaRPr>
                    </a:p>
                  </a:txBody>
                  <a:tcPr anchor="ctr">
                    <a:lnL w="2540" cap="flat" cmpd="sng" algn="ctr">
                      <a:solidFill>
                        <a:srgbClr val="000000"/>
                      </a:solidFill>
                      <a:prstDash val="solid"/>
                      <a:round/>
                      <a:headEnd type="none" w="med" len="med"/>
                      <a:tailEnd type="none" w="med" len="med"/>
                    </a:lnL>
                    <a:lnR w="28194" cap="flat" cmpd="sng" algn="ctr">
                      <a:solidFill>
                        <a:srgbClr val="848282"/>
                      </a:solidFill>
                      <a:prstDash val="solid"/>
                      <a:round/>
                      <a:headEnd type="none" w="med" len="med"/>
                      <a:tailEnd type="none" w="med" len="med"/>
                    </a:lnR>
                    <a:lnT w="2540" cap="flat" cmpd="sng" algn="ctr">
                      <a:solidFill>
                        <a:srgbClr val="000000"/>
                      </a:solidFill>
                      <a:prstDash val="solid"/>
                      <a:round/>
                      <a:headEnd type="none" w="med" len="med"/>
                      <a:tailEnd type="none" w="med" len="med"/>
                    </a:lnT>
                    <a:lnB w="254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8607520"/>
                  </a:ext>
                </a:extLst>
              </a:tr>
              <a:tr h="365760">
                <a:tc>
                  <a:txBody>
                    <a:bodyPr/>
                    <a:lstStyle/>
                    <a:p>
                      <a:r>
                        <a:rPr lang="it-IT" sz="2800" dirty="0">
                          <a:effectLst/>
                          <a:latin typeface="Swis721BT"/>
                        </a:rPr>
                        <a:t>11-20</a:t>
                      </a:r>
                      <a:br>
                        <a:rPr lang="it-IT" sz="2800" dirty="0">
                          <a:effectLst/>
                          <a:latin typeface="Swis721BT"/>
                        </a:rPr>
                      </a:br>
                      <a:r>
                        <a:rPr lang="it-IT" sz="2800" dirty="0">
                          <a:effectLst/>
                          <a:latin typeface="Swis721BT"/>
                        </a:rPr>
                        <a:t>rischio medio </a:t>
                      </a:r>
                      <a:endParaRPr lang="it-IT" sz="2800" dirty="0">
                        <a:effectLst/>
                      </a:endParaRPr>
                    </a:p>
                  </a:txBody>
                  <a:tcPr anchor="ctr">
                    <a:lnL w="28194" cap="flat" cmpd="sng" algn="ctr">
                      <a:solidFill>
                        <a:srgbClr val="848282"/>
                      </a:solidFill>
                      <a:prstDash val="solid"/>
                      <a:round/>
                      <a:headEnd type="none" w="med" len="med"/>
                      <a:tailEnd type="none" w="med" len="med"/>
                    </a:lnL>
                    <a:lnR w="2540" cap="flat" cmpd="sng" algn="ctr">
                      <a:solidFill>
                        <a:srgbClr val="000000"/>
                      </a:solidFill>
                      <a:prstDash val="solid"/>
                      <a:round/>
                      <a:headEnd type="none" w="med" len="med"/>
                      <a:tailEnd type="none" w="med" len="med"/>
                    </a:lnR>
                    <a:lnT w="2540" cap="flat" cmpd="sng" algn="ctr">
                      <a:solidFill>
                        <a:srgbClr val="000000"/>
                      </a:solidFill>
                      <a:prstDash val="solid"/>
                      <a:round/>
                      <a:headEnd type="none" w="med" len="med"/>
                      <a:tailEnd type="none" w="med" len="med"/>
                    </a:lnT>
                    <a:lnB w="2540" cap="flat" cmpd="sng" algn="ctr">
                      <a:solidFill>
                        <a:srgbClr val="000000"/>
                      </a:solidFill>
                      <a:prstDash val="solid"/>
                      <a:round/>
                      <a:headEnd type="none" w="med" len="med"/>
                      <a:tailEnd type="none" w="med" len="med"/>
                    </a:lnB>
                  </a:tcPr>
                </a:tc>
                <a:tc>
                  <a:txBody>
                    <a:bodyPr/>
                    <a:lstStyle/>
                    <a:p>
                      <a:r>
                        <a:rPr lang="it-IT" sz="2800">
                          <a:effectLst/>
                          <a:latin typeface="Swis721BT"/>
                        </a:rPr>
                        <a:t>soggetti a medio rischio di problemi legati a situazioni cliniche complesse che richiedono una pianificazione della dimissione </a:t>
                      </a:r>
                      <a:endParaRPr lang="it-IT" sz="2800">
                        <a:effectLst/>
                      </a:endParaRPr>
                    </a:p>
                  </a:txBody>
                  <a:tcPr anchor="ctr">
                    <a:lnL w="2540" cap="flat" cmpd="sng" algn="ctr">
                      <a:solidFill>
                        <a:srgbClr val="000000"/>
                      </a:solidFill>
                      <a:prstDash val="solid"/>
                      <a:round/>
                      <a:headEnd type="none" w="med" len="med"/>
                      <a:tailEnd type="none" w="med" len="med"/>
                    </a:lnL>
                    <a:lnR w="28194" cap="flat" cmpd="sng" algn="ctr">
                      <a:solidFill>
                        <a:srgbClr val="848282"/>
                      </a:solidFill>
                      <a:prstDash val="solid"/>
                      <a:round/>
                      <a:headEnd type="none" w="med" len="med"/>
                      <a:tailEnd type="none" w="med" len="med"/>
                    </a:lnR>
                    <a:lnT w="2540" cap="flat" cmpd="sng" algn="ctr">
                      <a:solidFill>
                        <a:srgbClr val="000000"/>
                      </a:solidFill>
                      <a:prstDash val="solid"/>
                      <a:round/>
                      <a:headEnd type="none" w="med" len="med"/>
                      <a:tailEnd type="none" w="med" len="med"/>
                    </a:lnT>
                    <a:lnB w="254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5286280"/>
                  </a:ext>
                </a:extLst>
              </a:tr>
              <a:tr h="365760">
                <a:tc>
                  <a:txBody>
                    <a:bodyPr/>
                    <a:lstStyle/>
                    <a:p>
                      <a:r>
                        <a:rPr lang="it-IT" sz="2800" dirty="0">
                          <a:effectLst/>
                          <a:latin typeface="Swis721BT"/>
                        </a:rPr>
                        <a:t>21-40</a:t>
                      </a:r>
                      <a:br>
                        <a:rPr lang="it-IT" sz="2800" dirty="0">
                          <a:effectLst/>
                          <a:latin typeface="Swis721BT"/>
                        </a:rPr>
                      </a:br>
                      <a:r>
                        <a:rPr lang="it-IT" sz="2800" dirty="0">
                          <a:effectLst/>
                          <a:latin typeface="Swis721BT"/>
                        </a:rPr>
                        <a:t>alto rischio </a:t>
                      </a:r>
                      <a:endParaRPr lang="it-IT" sz="2800" dirty="0">
                        <a:effectLst/>
                      </a:endParaRPr>
                    </a:p>
                  </a:txBody>
                  <a:tcPr anchor="ctr">
                    <a:lnL w="28194" cap="flat" cmpd="sng" algn="ctr">
                      <a:solidFill>
                        <a:srgbClr val="848282"/>
                      </a:solidFill>
                      <a:prstDash val="solid"/>
                      <a:round/>
                      <a:headEnd type="none" w="med" len="med"/>
                      <a:tailEnd type="none" w="med" len="med"/>
                    </a:lnL>
                    <a:lnR w="2540" cap="flat" cmpd="sng" algn="ctr">
                      <a:solidFill>
                        <a:srgbClr val="000000"/>
                      </a:solidFill>
                      <a:prstDash val="solid"/>
                      <a:round/>
                      <a:headEnd type="none" w="med" len="med"/>
                      <a:tailEnd type="none" w="med" len="med"/>
                    </a:lnR>
                    <a:lnT w="2540" cap="flat" cmpd="sng" algn="ctr">
                      <a:solidFill>
                        <a:srgbClr val="000000"/>
                      </a:solidFill>
                      <a:prstDash val="solid"/>
                      <a:round/>
                      <a:headEnd type="none" w="med" len="med"/>
                      <a:tailEnd type="none" w="med" len="med"/>
                    </a:lnT>
                    <a:lnB w="28194" cap="flat" cmpd="sng" algn="ctr">
                      <a:solidFill>
                        <a:srgbClr val="848282"/>
                      </a:solidFill>
                      <a:prstDash val="solid"/>
                      <a:round/>
                      <a:headEnd type="none" w="med" len="med"/>
                      <a:tailEnd type="none" w="med" len="med"/>
                    </a:lnB>
                  </a:tcPr>
                </a:tc>
                <a:tc>
                  <a:txBody>
                    <a:bodyPr/>
                    <a:lstStyle/>
                    <a:p>
                      <a:r>
                        <a:rPr lang="it-IT" sz="2800" dirty="0">
                          <a:effectLst/>
                          <a:latin typeface="Swis721BT"/>
                        </a:rPr>
                        <a:t>soggetti ad alto rischio perché hanno problemi rilevanti e che richiedono una continuità di cure in istituzioni </a:t>
                      </a:r>
                      <a:endParaRPr lang="it-IT" sz="2800" dirty="0">
                        <a:effectLst/>
                      </a:endParaRPr>
                    </a:p>
                  </a:txBody>
                  <a:tcPr anchor="ctr">
                    <a:lnL w="2540" cap="flat" cmpd="sng" algn="ctr">
                      <a:solidFill>
                        <a:srgbClr val="000000"/>
                      </a:solidFill>
                      <a:prstDash val="solid"/>
                      <a:round/>
                      <a:headEnd type="none" w="med" len="med"/>
                      <a:tailEnd type="none" w="med" len="med"/>
                    </a:lnL>
                    <a:lnR w="28194" cap="flat" cmpd="sng" algn="ctr">
                      <a:solidFill>
                        <a:srgbClr val="848282"/>
                      </a:solidFill>
                      <a:prstDash val="solid"/>
                      <a:round/>
                      <a:headEnd type="none" w="med" len="med"/>
                      <a:tailEnd type="none" w="med" len="med"/>
                    </a:lnR>
                    <a:lnT w="2540" cap="flat" cmpd="sng" algn="ctr">
                      <a:solidFill>
                        <a:srgbClr val="000000"/>
                      </a:solidFill>
                      <a:prstDash val="solid"/>
                      <a:round/>
                      <a:headEnd type="none" w="med" len="med"/>
                      <a:tailEnd type="none" w="med" len="med"/>
                    </a:lnT>
                    <a:lnB w="28194" cap="flat" cmpd="sng" algn="ctr">
                      <a:solidFill>
                        <a:srgbClr val="848282"/>
                      </a:solidFill>
                      <a:prstDash val="solid"/>
                      <a:round/>
                      <a:headEnd type="none" w="med" len="med"/>
                      <a:tailEnd type="none" w="med" len="med"/>
                    </a:lnB>
                  </a:tcPr>
                </a:tc>
                <a:extLst>
                  <a:ext uri="{0D108BD9-81ED-4DB2-BD59-A6C34878D82A}">
                    <a16:rowId xmlns:a16="http://schemas.microsoft.com/office/drawing/2014/main" val="1316595436"/>
                  </a:ext>
                </a:extLst>
              </a:tr>
            </a:tbl>
          </a:graphicData>
        </a:graphic>
      </p:graphicFrame>
      <p:sp>
        <p:nvSpPr>
          <p:cNvPr id="3" name="Rectangle 1">
            <a:extLst>
              <a:ext uri="{FF2B5EF4-FFF2-40B4-BE49-F238E27FC236}">
                <a16:creationId xmlns:a16="http://schemas.microsoft.com/office/drawing/2014/main" id="{4399CBA1-6D60-7F44-85A3-863FA0FEA0C8}"/>
              </a:ext>
            </a:extLst>
          </p:cNvPr>
          <p:cNvSpPr>
            <a:spLocks noChangeArrowheads="1"/>
          </p:cNvSpPr>
          <p:nvPr/>
        </p:nvSpPr>
        <p:spPr bwMode="auto">
          <a:xfrm>
            <a:off x="4291584" y="602196"/>
            <a:ext cx="360883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2800" b="1" i="0" u="none" strike="noStrike" cap="none" normalizeH="0" baseline="0" dirty="0">
                <a:ln>
                  <a:noFill/>
                </a:ln>
                <a:solidFill>
                  <a:srgbClr val="FFFF00"/>
                </a:solidFill>
                <a:effectLst/>
              </a:rPr>
              <a:t>Indice di Brass </a:t>
            </a:r>
            <a:endParaRPr kumimoji="0" lang="it-IT" altLang="it-IT" sz="2800" b="0" i="0" u="none" strike="noStrike" cap="none" normalizeH="0" baseline="0" dirty="0">
              <a:ln>
                <a:noFill/>
              </a:ln>
              <a:solidFill>
                <a:srgbClr val="FFFF00"/>
              </a:solidFill>
              <a:effectLst/>
            </a:endParaRPr>
          </a:p>
        </p:txBody>
      </p:sp>
      <p:pic>
        <p:nvPicPr>
          <p:cNvPr id="2050" name="Picture 2" descr="page4image8578048">
            <a:extLst>
              <a:ext uri="{FF2B5EF4-FFF2-40B4-BE49-F238E27FC236}">
                <a16:creationId xmlns:a16="http://schemas.microsoft.com/office/drawing/2014/main" id="{A3E0C230-3C16-F043-A4E8-978B7AA942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5200" y="3696677"/>
            <a:ext cx="6489700" cy="12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67643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a 2">
            <a:extLst>
              <a:ext uri="{FF2B5EF4-FFF2-40B4-BE49-F238E27FC236}">
                <a16:creationId xmlns:a16="http://schemas.microsoft.com/office/drawing/2014/main" id="{33AEA789-68B8-B040-A453-437E3EED2F87}"/>
              </a:ext>
            </a:extLst>
          </p:cNvPr>
          <p:cNvGraphicFramePr>
            <a:graphicFrameLocks noGrp="1"/>
          </p:cNvGraphicFramePr>
          <p:nvPr>
            <p:extLst>
              <p:ext uri="{D42A27DB-BD31-4B8C-83A1-F6EECF244321}">
                <p14:modId xmlns:p14="http://schemas.microsoft.com/office/powerpoint/2010/main" val="2761316887"/>
              </p:ext>
            </p:extLst>
          </p:nvPr>
        </p:nvGraphicFramePr>
        <p:xfrm>
          <a:off x="1210397" y="2842260"/>
          <a:ext cx="10131424" cy="2164080"/>
        </p:xfrm>
        <a:graphic>
          <a:graphicData uri="http://schemas.openxmlformats.org/drawingml/2006/table">
            <a:tbl>
              <a:tblPr/>
              <a:tblGrid>
                <a:gridCol w="2140527">
                  <a:extLst>
                    <a:ext uri="{9D8B030D-6E8A-4147-A177-3AD203B41FA5}">
                      <a16:colId xmlns:a16="http://schemas.microsoft.com/office/drawing/2014/main" val="1347138030"/>
                    </a:ext>
                  </a:extLst>
                </a:gridCol>
                <a:gridCol w="7990897">
                  <a:extLst>
                    <a:ext uri="{9D8B030D-6E8A-4147-A177-3AD203B41FA5}">
                      <a16:colId xmlns:a16="http://schemas.microsoft.com/office/drawing/2014/main" val="739477223"/>
                    </a:ext>
                  </a:extLst>
                </a:gridCol>
              </a:tblGrid>
              <a:tr h="502920">
                <a:tc>
                  <a:txBody>
                    <a:bodyPr/>
                    <a:lstStyle/>
                    <a:p>
                      <a:r>
                        <a:rPr lang="it-IT" sz="2800" dirty="0">
                          <a:effectLst/>
                          <a:latin typeface="+mn-lt"/>
                        </a:rPr>
                        <a:t>rientro a domicilio </a:t>
                      </a:r>
                    </a:p>
                  </a:txBody>
                  <a:tcPr anchor="ctr">
                    <a:lnL w="28194" cap="flat" cmpd="sng" algn="ctr">
                      <a:solidFill>
                        <a:srgbClr val="848282"/>
                      </a:solidFill>
                      <a:prstDash val="solid"/>
                      <a:round/>
                      <a:headEnd type="none" w="med" len="med"/>
                      <a:tailEnd type="none" w="med" len="med"/>
                    </a:lnL>
                    <a:lnR w="2540" cap="flat" cmpd="sng" algn="ctr">
                      <a:solidFill>
                        <a:srgbClr val="000000"/>
                      </a:solidFill>
                      <a:prstDash val="solid"/>
                      <a:round/>
                      <a:headEnd type="none" w="med" len="med"/>
                      <a:tailEnd type="none" w="med" len="med"/>
                    </a:lnR>
                    <a:lnT w="2540" cap="flat" cmpd="sng" algn="ctr">
                      <a:solidFill>
                        <a:srgbClr val="000000"/>
                      </a:solidFill>
                      <a:prstDash val="solid"/>
                      <a:round/>
                      <a:headEnd type="none" w="med" len="med"/>
                      <a:tailEnd type="none" w="med" len="med"/>
                    </a:lnT>
                    <a:lnB w="2540" cap="flat" cmpd="sng" algn="ctr">
                      <a:solidFill>
                        <a:srgbClr val="000000"/>
                      </a:solidFill>
                      <a:prstDash val="solid"/>
                      <a:round/>
                      <a:headEnd type="none" w="med" len="med"/>
                      <a:tailEnd type="none" w="med" len="med"/>
                    </a:lnB>
                  </a:tcPr>
                </a:tc>
                <a:tc>
                  <a:txBody>
                    <a:bodyPr/>
                    <a:lstStyle/>
                    <a:p>
                      <a:r>
                        <a:rPr lang="it-IT" sz="2800" dirty="0">
                          <a:effectLst/>
                          <a:latin typeface="+mn-lt"/>
                        </a:rPr>
                        <a:t>assicurare le informazioni </a:t>
                      </a:r>
                    </a:p>
                    <a:p>
                      <a:r>
                        <a:rPr lang="it-IT" sz="2800" dirty="0">
                          <a:effectLst/>
                          <a:latin typeface="+mn-lt"/>
                        </a:rPr>
                        <a:t>attivare interventi di educazione terapeutica per migliorare le capacità di autogestione per problemi temporanei o permanenti </a:t>
                      </a:r>
                    </a:p>
                  </a:txBody>
                  <a:tcPr anchor="ctr">
                    <a:lnL w="2540" cap="flat" cmpd="sng" algn="ctr">
                      <a:solidFill>
                        <a:srgbClr val="000000"/>
                      </a:solidFill>
                      <a:prstDash val="solid"/>
                      <a:round/>
                      <a:headEnd type="none" w="med" len="med"/>
                      <a:tailEnd type="none" w="med" len="med"/>
                    </a:lnL>
                    <a:lnR w="28194" cap="flat" cmpd="sng" algn="ctr">
                      <a:solidFill>
                        <a:srgbClr val="848282"/>
                      </a:solidFill>
                      <a:prstDash val="solid"/>
                      <a:round/>
                      <a:headEnd type="none" w="med" len="med"/>
                      <a:tailEnd type="none" w="med" len="med"/>
                    </a:lnR>
                    <a:lnT w="2540" cap="flat" cmpd="sng" algn="ctr">
                      <a:solidFill>
                        <a:srgbClr val="000000"/>
                      </a:solidFill>
                      <a:prstDash val="solid"/>
                      <a:round/>
                      <a:headEnd type="none" w="med" len="med"/>
                      <a:tailEnd type="none" w="med" len="med"/>
                    </a:lnT>
                    <a:lnB w="254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748645"/>
                  </a:ext>
                </a:extLst>
              </a:tr>
              <a:tr h="365760">
                <a:tc>
                  <a:txBody>
                    <a:bodyPr/>
                    <a:lstStyle/>
                    <a:p>
                      <a:endParaRPr lang="it-IT" sz="1800" dirty="0">
                        <a:effectLst/>
                      </a:endParaRPr>
                    </a:p>
                  </a:txBody>
                  <a:tcPr anchor="ctr">
                    <a:lnL w="28194" cap="flat" cmpd="sng" algn="ctr">
                      <a:solidFill>
                        <a:srgbClr val="848282"/>
                      </a:solidFill>
                      <a:prstDash val="solid"/>
                      <a:round/>
                      <a:headEnd type="none" w="med" len="med"/>
                      <a:tailEnd type="none" w="med" len="med"/>
                    </a:lnL>
                    <a:lnR w="2540" cap="flat" cmpd="sng" algn="ctr">
                      <a:solidFill>
                        <a:srgbClr val="000000"/>
                      </a:solidFill>
                      <a:prstDash val="solid"/>
                      <a:round/>
                      <a:headEnd type="none" w="med" len="med"/>
                      <a:tailEnd type="none" w="med" len="med"/>
                    </a:lnR>
                    <a:lnT w="2540" cap="flat" cmpd="sng" algn="ctr">
                      <a:solidFill>
                        <a:srgbClr val="000000"/>
                      </a:solidFill>
                      <a:prstDash val="solid"/>
                      <a:round/>
                      <a:headEnd type="none" w="med" len="med"/>
                      <a:tailEnd type="none" w="med" len="med"/>
                    </a:lnT>
                    <a:lnB w="2540" cap="flat" cmpd="sng" algn="ctr">
                      <a:solidFill>
                        <a:srgbClr val="000000"/>
                      </a:solidFill>
                      <a:prstDash val="solid"/>
                      <a:round/>
                      <a:headEnd type="none" w="med" len="med"/>
                      <a:tailEnd type="none" w="med" len="med"/>
                    </a:lnB>
                  </a:tcPr>
                </a:tc>
                <a:tc>
                  <a:txBody>
                    <a:bodyPr/>
                    <a:lstStyle/>
                    <a:p>
                      <a:endParaRPr lang="it-IT" sz="1800" dirty="0">
                        <a:effectLst/>
                      </a:endParaRPr>
                    </a:p>
                  </a:txBody>
                  <a:tcPr anchor="ctr">
                    <a:lnL w="2540" cap="flat" cmpd="sng" algn="ctr">
                      <a:solidFill>
                        <a:srgbClr val="000000"/>
                      </a:solidFill>
                      <a:prstDash val="solid"/>
                      <a:round/>
                      <a:headEnd type="none" w="med" len="med"/>
                      <a:tailEnd type="none" w="med" len="med"/>
                    </a:lnL>
                    <a:lnR w="28194" cap="flat" cmpd="sng" algn="ctr">
                      <a:solidFill>
                        <a:srgbClr val="848282"/>
                      </a:solidFill>
                      <a:prstDash val="solid"/>
                      <a:round/>
                      <a:headEnd type="none" w="med" len="med"/>
                      <a:tailEnd type="none" w="med" len="med"/>
                    </a:lnR>
                    <a:lnT w="2540" cap="flat" cmpd="sng" algn="ctr">
                      <a:solidFill>
                        <a:srgbClr val="000000"/>
                      </a:solidFill>
                      <a:prstDash val="solid"/>
                      <a:round/>
                      <a:headEnd type="none" w="med" len="med"/>
                      <a:tailEnd type="none" w="med" len="med"/>
                    </a:lnT>
                    <a:lnB w="254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7810117"/>
                  </a:ext>
                </a:extLst>
              </a:tr>
            </a:tbl>
          </a:graphicData>
        </a:graphic>
      </p:graphicFrame>
      <p:sp>
        <p:nvSpPr>
          <p:cNvPr id="4" name="CasellaDiTesto 3">
            <a:extLst>
              <a:ext uri="{FF2B5EF4-FFF2-40B4-BE49-F238E27FC236}">
                <a16:creationId xmlns:a16="http://schemas.microsoft.com/office/drawing/2014/main" id="{B311B729-A6C1-264F-8CA7-AC1B30B5D4F5}"/>
              </a:ext>
            </a:extLst>
          </p:cNvPr>
          <p:cNvSpPr txBox="1"/>
          <p:nvPr/>
        </p:nvSpPr>
        <p:spPr>
          <a:xfrm>
            <a:off x="2590800" y="1028700"/>
            <a:ext cx="7010400" cy="523220"/>
          </a:xfrm>
          <a:prstGeom prst="rect">
            <a:avLst/>
          </a:prstGeom>
          <a:noFill/>
        </p:spPr>
        <p:txBody>
          <a:bodyPr wrap="square" rtlCol="0">
            <a:spAutoFit/>
          </a:bodyPr>
          <a:lstStyle/>
          <a:p>
            <a:pPr algn="ctr"/>
            <a:r>
              <a:rPr lang="it-IT" sz="2800" b="1" dirty="0">
                <a:solidFill>
                  <a:srgbClr val="FFFF00"/>
                </a:solidFill>
              </a:rPr>
              <a:t>Percorso post dimissione: interventi</a:t>
            </a:r>
          </a:p>
        </p:txBody>
      </p:sp>
    </p:spTree>
    <p:extLst>
      <p:ext uri="{BB962C8B-B14F-4D97-AF65-F5344CB8AC3E}">
        <p14:creationId xmlns:p14="http://schemas.microsoft.com/office/powerpoint/2010/main" val="9737452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1">
            <a:extLst>
              <a:ext uri="{FF2B5EF4-FFF2-40B4-BE49-F238E27FC236}">
                <a16:creationId xmlns:a16="http://schemas.microsoft.com/office/drawing/2014/main" id="{62DA06D2-3CE3-054A-B7E8-FAFD00ABE4AA}"/>
              </a:ext>
            </a:extLst>
          </p:cNvPr>
          <p:cNvGraphicFramePr>
            <a:graphicFrameLocks noGrp="1"/>
          </p:cNvGraphicFramePr>
          <p:nvPr>
            <p:extLst>
              <p:ext uri="{D42A27DB-BD31-4B8C-83A1-F6EECF244321}">
                <p14:modId xmlns:p14="http://schemas.microsoft.com/office/powerpoint/2010/main" val="1017619254"/>
              </p:ext>
            </p:extLst>
          </p:nvPr>
        </p:nvGraphicFramePr>
        <p:xfrm>
          <a:off x="892464" y="1283205"/>
          <a:ext cx="10131424" cy="4846320"/>
        </p:xfrm>
        <a:graphic>
          <a:graphicData uri="http://schemas.openxmlformats.org/drawingml/2006/table">
            <a:tbl>
              <a:tblPr/>
              <a:tblGrid>
                <a:gridCol w="5065712">
                  <a:extLst>
                    <a:ext uri="{9D8B030D-6E8A-4147-A177-3AD203B41FA5}">
                      <a16:colId xmlns:a16="http://schemas.microsoft.com/office/drawing/2014/main" val="1824886706"/>
                    </a:ext>
                  </a:extLst>
                </a:gridCol>
                <a:gridCol w="5065712">
                  <a:extLst>
                    <a:ext uri="{9D8B030D-6E8A-4147-A177-3AD203B41FA5}">
                      <a16:colId xmlns:a16="http://schemas.microsoft.com/office/drawing/2014/main" val="3584683404"/>
                    </a:ext>
                  </a:extLst>
                </a:gridCol>
              </a:tblGrid>
              <a:tr h="4613238">
                <a:tc>
                  <a:txBody>
                    <a:bodyPr/>
                    <a:lstStyle/>
                    <a:p>
                      <a:r>
                        <a:rPr lang="it-IT" sz="2400" dirty="0">
                          <a:effectLst/>
                          <a:latin typeface="+mn-lt"/>
                        </a:rPr>
                        <a:t>rientro a domicilio</a:t>
                      </a:r>
                      <a:br>
                        <a:rPr lang="it-IT" sz="2400" dirty="0">
                          <a:effectLst/>
                          <a:latin typeface="+mn-lt"/>
                        </a:rPr>
                      </a:br>
                      <a:r>
                        <a:rPr lang="it-IT" sz="2400" dirty="0">
                          <a:effectLst/>
                          <a:latin typeface="+mn-lt"/>
                        </a:rPr>
                        <a:t>con attivazione di servizi (prestazioni mediche, infermieristiche o sociali programmate e di supporto</a:t>
                      </a:r>
                    </a:p>
                    <a:p>
                      <a:br>
                        <a:rPr lang="it-IT" sz="2400" dirty="0">
                          <a:effectLst/>
                          <a:latin typeface="+mn-lt"/>
                        </a:rPr>
                      </a:br>
                      <a:r>
                        <a:rPr lang="it-IT" sz="2400" dirty="0">
                          <a:effectLst/>
                          <a:latin typeface="+mn-lt"/>
                        </a:rPr>
                        <a:t>Per esempio terapie iniettive, controlli pressori, medicazioni, aiuto</a:t>
                      </a:r>
                      <a:br>
                        <a:rPr lang="it-IT" sz="2400" dirty="0">
                          <a:effectLst/>
                          <a:latin typeface="+mn-lt"/>
                        </a:rPr>
                      </a:br>
                      <a:r>
                        <a:rPr lang="it-IT" sz="2400" dirty="0">
                          <a:effectLst/>
                          <a:latin typeface="+mn-lt"/>
                        </a:rPr>
                        <a:t>per confezionamento pasti) </a:t>
                      </a:r>
                    </a:p>
                  </a:txBody>
                  <a:tcPr anchor="ctr">
                    <a:lnL w="28194" cap="flat" cmpd="sng" algn="ctr">
                      <a:solidFill>
                        <a:srgbClr val="848282"/>
                      </a:solidFill>
                      <a:prstDash val="solid"/>
                      <a:round/>
                      <a:headEnd type="none" w="med" len="med"/>
                      <a:tailEnd type="none" w="med" len="med"/>
                    </a:lnL>
                    <a:lnR w="2540" cap="flat" cmpd="sng" algn="ctr">
                      <a:solidFill>
                        <a:srgbClr val="000000"/>
                      </a:solidFill>
                      <a:prstDash val="solid"/>
                      <a:round/>
                      <a:headEnd type="none" w="med" len="med"/>
                      <a:tailEnd type="none" w="med" len="med"/>
                    </a:lnR>
                    <a:lnT w="2540" cap="flat" cmpd="sng" algn="ctr">
                      <a:solidFill>
                        <a:srgbClr val="000000"/>
                      </a:solidFill>
                      <a:prstDash val="solid"/>
                      <a:round/>
                      <a:headEnd type="none" w="med" len="med"/>
                      <a:tailEnd type="none" w="med" len="med"/>
                    </a:lnT>
                    <a:lnB w="2540" cap="flat" cmpd="sng" algn="ctr">
                      <a:solidFill>
                        <a:srgbClr val="000000"/>
                      </a:solidFill>
                      <a:prstDash val="solid"/>
                      <a:round/>
                      <a:headEnd type="none" w="med" len="med"/>
                      <a:tailEnd type="none" w="med" len="med"/>
                    </a:lnB>
                  </a:tcPr>
                </a:tc>
                <a:tc>
                  <a:txBody>
                    <a:bodyPr/>
                    <a:lstStyle/>
                    <a:p>
                      <a:r>
                        <a:rPr lang="it-IT" sz="2400" dirty="0">
                          <a:effectLst/>
                          <a:latin typeface="+mn-lt"/>
                        </a:rPr>
                        <a:t>-informare e discutere con il paziente e i familiari gli obiettivi assistenziali da garantire a domicilio </a:t>
                      </a:r>
                    </a:p>
                    <a:p>
                      <a:r>
                        <a:rPr lang="it-IT" sz="2400" dirty="0">
                          <a:effectLst/>
                          <a:latin typeface="+mn-lt"/>
                        </a:rPr>
                        <a:t>-condividere la richiesta di attivazione dei servizi territoriali </a:t>
                      </a:r>
                    </a:p>
                    <a:p>
                      <a:r>
                        <a:rPr lang="it-IT" sz="2400" dirty="0">
                          <a:effectLst/>
                          <a:latin typeface="+mn-lt"/>
                        </a:rPr>
                        <a:t>-valutare le informazioni da trasmettere ai colleghi dell’assistenza domiciliare integrata (ADI) del distretto </a:t>
                      </a:r>
                    </a:p>
                    <a:p>
                      <a:r>
                        <a:rPr lang="it-IT" sz="2400" dirty="0">
                          <a:effectLst/>
                          <a:latin typeface="+mn-lt"/>
                        </a:rPr>
                        <a:t>-garantire informazioni sulle modalità e recapiti dei servizi (solitamente attivati su richiesta della famiglia e del medico di medicina generale presso il distretto locale) </a:t>
                      </a:r>
                    </a:p>
                  </a:txBody>
                  <a:tcPr anchor="ctr">
                    <a:lnL w="2540" cap="flat" cmpd="sng" algn="ctr">
                      <a:solidFill>
                        <a:srgbClr val="000000"/>
                      </a:solidFill>
                      <a:prstDash val="solid"/>
                      <a:round/>
                      <a:headEnd type="none" w="med" len="med"/>
                      <a:tailEnd type="none" w="med" len="med"/>
                    </a:lnL>
                    <a:lnR w="28194" cap="flat" cmpd="sng" algn="ctr">
                      <a:solidFill>
                        <a:srgbClr val="848282"/>
                      </a:solidFill>
                      <a:prstDash val="solid"/>
                      <a:round/>
                      <a:headEnd type="none" w="med" len="med"/>
                      <a:tailEnd type="none" w="med" len="med"/>
                    </a:lnR>
                    <a:lnT w="2540" cap="flat" cmpd="sng" algn="ctr">
                      <a:solidFill>
                        <a:srgbClr val="000000"/>
                      </a:solidFill>
                      <a:prstDash val="solid"/>
                      <a:round/>
                      <a:headEnd type="none" w="med" len="med"/>
                      <a:tailEnd type="none" w="med" len="med"/>
                    </a:lnT>
                    <a:lnB w="254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4247560"/>
                  </a:ext>
                </a:extLst>
              </a:tr>
            </a:tbl>
          </a:graphicData>
        </a:graphic>
      </p:graphicFrame>
      <p:sp>
        <p:nvSpPr>
          <p:cNvPr id="4" name="CasellaDiTesto 3">
            <a:extLst>
              <a:ext uri="{FF2B5EF4-FFF2-40B4-BE49-F238E27FC236}">
                <a16:creationId xmlns:a16="http://schemas.microsoft.com/office/drawing/2014/main" id="{89E7262B-4F0F-9E43-8D50-08254A79FEA7}"/>
              </a:ext>
            </a:extLst>
          </p:cNvPr>
          <p:cNvSpPr txBox="1"/>
          <p:nvPr/>
        </p:nvSpPr>
        <p:spPr>
          <a:xfrm>
            <a:off x="2452976" y="368300"/>
            <a:ext cx="7010400" cy="523220"/>
          </a:xfrm>
          <a:prstGeom prst="rect">
            <a:avLst/>
          </a:prstGeom>
          <a:noFill/>
        </p:spPr>
        <p:txBody>
          <a:bodyPr wrap="square" rtlCol="0">
            <a:spAutoFit/>
          </a:bodyPr>
          <a:lstStyle/>
          <a:p>
            <a:pPr algn="ctr"/>
            <a:r>
              <a:rPr lang="it-IT" sz="2800" b="1" dirty="0">
                <a:solidFill>
                  <a:srgbClr val="FFFF00"/>
                </a:solidFill>
              </a:rPr>
              <a:t>Percorso post dimissione: interventi</a:t>
            </a:r>
          </a:p>
        </p:txBody>
      </p:sp>
    </p:spTree>
    <p:extLst>
      <p:ext uri="{BB962C8B-B14F-4D97-AF65-F5344CB8AC3E}">
        <p14:creationId xmlns:p14="http://schemas.microsoft.com/office/powerpoint/2010/main" val="35642728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1">
            <a:extLst>
              <a:ext uri="{FF2B5EF4-FFF2-40B4-BE49-F238E27FC236}">
                <a16:creationId xmlns:a16="http://schemas.microsoft.com/office/drawing/2014/main" id="{567BCCEE-6EDC-8F40-A611-87FE271B685A}"/>
              </a:ext>
            </a:extLst>
          </p:cNvPr>
          <p:cNvGraphicFramePr>
            <a:graphicFrameLocks noGrp="1"/>
          </p:cNvGraphicFramePr>
          <p:nvPr>
            <p:extLst>
              <p:ext uri="{D42A27DB-BD31-4B8C-83A1-F6EECF244321}">
                <p14:modId xmlns:p14="http://schemas.microsoft.com/office/powerpoint/2010/main" val="1570634301"/>
              </p:ext>
            </p:extLst>
          </p:nvPr>
        </p:nvGraphicFramePr>
        <p:xfrm>
          <a:off x="1030288" y="2907189"/>
          <a:ext cx="10131424" cy="2286000"/>
        </p:xfrm>
        <a:graphic>
          <a:graphicData uri="http://schemas.openxmlformats.org/drawingml/2006/table">
            <a:tbl>
              <a:tblPr/>
              <a:tblGrid>
                <a:gridCol w="5065712">
                  <a:extLst>
                    <a:ext uri="{9D8B030D-6E8A-4147-A177-3AD203B41FA5}">
                      <a16:colId xmlns:a16="http://schemas.microsoft.com/office/drawing/2014/main" val="3657652461"/>
                    </a:ext>
                  </a:extLst>
                </a:gridCol>
                <a:gridCol w="5065712">
                  <a:extLst>
                    <a:ext uri="{9D8B030D-6E8A-4147-A177-3AD203B41FA5}">
                      <a16:colId xmlns:a16="http://schemas.microsoft.com/office/drawing/2014/main" val="2093787555"/>
                    </a:ext>
                  </a:extLst>
                </a:gridCol>
              </a:tblGrid>
              <a:tr h="365760">
                <a:tc>
                  <a:txBody>
                    <a:bodyPr/>
                    <a:lstStyle/>
                    <a:p>
                      <a:r>
                        <a:rPr lang="it-IT" sz="2400" dirty="0">
                          <a:effectLst/>
                          <a:latin typeface="Swis721BT"/>
                        </a:rPr>
                        <a:t>attivazione del servizio sociale per residenze sanitarie protette, strutture riabilitative o strutture </a:t>
                      </a:r>
                      <a:endParaRPr lang="it-IT" sz="2400" dirty="0">
                        <a:effectLst/>
                      </a:endParaRPr>
                    </a:p>
                    <a:p>
                      <a:r>
                        <a:rPr lang="it-IT" sz="2400" dirty="0">
                          <a:effectLst/>
                          <a:latin typeface="Swis721BT"/>
                        </a:rPr>
                        <a:t>di accoglienza sociale </a:t>
                      </a:r>
                      <a:endParaRPr lang="it-IT" sz="2400" dirty="0">
                        <a:effectLst/>
                      </a:endParaRPr>
                    </a:p>
                  </a:txBody>
                  <a:tcPr anchor="ctr">
                    <a:lnL w="28194" cap="flat" cmpd="sng" algn="ctr">
                      <a:solidFill>
                        <a:srgbClr val="848282"/>
                      </a:solidFill>
                      <a:prstDash val="solid"/>
                      <a:round/>
                      <a:headEnd type="none" w="med" len="med"/>
                      <a:tailEnd type="none" w="med" len="med"/>
                    </a:lnL>
                    <a:lnR w="2540" cap="flat" cmpd="sng" algn="ctr">
                      <a:solidFill>
                        <a:srgbClr val="000000"/>
                      </a:solidFill>
                      <a:prstDash val="solid"/>
                      <a:round/>
                      <a:headEnd type="none" w="med" len="med"/>
                      <a:tailEnd type="none" w="med" len="med"/>
                    </a:lnR>
                    <a:lnT w="2540" cap="flat" cmpd="sng" algn="ctr">
                      <a:solidFill>
                        <a:srgbClr val="000000"/>
                      </a:solidFill>
                      <a:prstDash val="solid"/>
                      <a:round/>
                      <a:headEnd type="none" w="med" len="med"/>
                      <a:tailEnd type="none" w="med" len="med"/>
                    </a:lnT>
                    <a:lnB w="2540" cap="flat" cmpd="sng" algn="ctr">
                      <a:solidFill>
                        <a:srgbClr val="000000"/>
                      </a:solidFill>
                      <a:prstDash val="solid"/>
                      <a:round/>
                      <a:headEnd type="none" w="med" len="med"/>
                      <a:tailEnd type="none" w="med" len="med"/>
                    </a:lnB>
                  </a:tcPr>
                </a:tc>
                <a:tc>
                  <a:txBody>
                    <a:bodyPr/>
                    <a:lstStyle/>
                    <a:p>
                      <a:r>
                        <a:rPr lang="it-IT" sz="2400" dirty="0">
                          <a:effectLst/>
                          <a:latin typeface="Wingdings" pitchFamily="2" charset="2"/>
                        </a:rPr>
                        <a:t>l </a:t>
                      </a:r>
                      <a:r>
                        <a:rPr lang="it-IT" sz="2400" dirty="0">
                          <a:effectLst/>
                          <a:latin typeface="Swis721BT"/>
                        </a:rPr>
                        <a:t>condividere la richiesta di attivazione dei servizi sociali e, se necessario, attivarli </a:t>
                      </a:r>
                      <a:endParaRPr lang="it-IT" sz="2400" dirty="0">
                        <a:effectLst/>
                      </a:endParaRPr>
                    </a:p>
                    <a:p>
                      <a:r>
                        <a:rPr lang="it-IT" sz="2400" dirty="0">
                          <a:effectLst/>
                          <a:latin typeface="Wingdings" pitchFamily="2" charset="2"/>
                        </a:rPr>
                        <a:t>l </a:t>
                      </a:r>
                      <a:r>
                        <a:rPr lang="it-IT" sz="2400" dirty="0">
                          <a:effectLst/>
                          <a:latin typeface="Swis721BT"/>
                        </a:rPr>
                        <a:t>valutare le informazioni da trasmettere ai colleghi di ADI, distretto eccetera </a:t>
                      </a:r>
                      <a:endParaRPr lang="it-IT" sz="2400" dirty="0">
                        <a:effectLst/>
                      </a:endParaRPr>
                    </a:p>
                  </a:txBody>
                  <a:tcPr anchor="ctr">
                    <a:lnL w="2540" cap="flat" cmpd="sng" algn="ctr">
                      <a:solidFill>
                        <a:srgbClr val="000000"/>
                      </a:solidFill>
                      <a:prstDash val="solid"/>
                      <a:round/>
                      <a:headEnd type="none" w="med" len="med"/>
                      <a:tailEnd type="none" w="med" len="med"/>
                    </a:lnL>
                    <a:lnR w="28194" cap="flat" cmpd="sng" algn="ctr">
                      <a:solidFill>
                        <a:srgbClr val="848282"/>
                      </a:solidFill>
                      <a:prstDash val="solid"/>
                      <a:round/>
                      <a:headEnd type="none" w="med" len="med"/>
                      <a:tailEnd type="none" w="med" len="med"/>
                    </a:lnR>
                    <a:lnT w="2540" cap="flat" cmpd="sng" algn="ctr">
                      <a:solidFill>
                        <a:srgbClr val="000000"/>
                      </a:solidFill>
                      <a:prstDash val="solid"/>
                      <a:round/>
                      <a:headEnd type="none" w="med" len="med"/>
                      <a:tailEnd type="none" w="med" len="med"/>
                    </a:lnT>
                    <a:lnB w="254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52039209"/>
                  </a:ext>
                </a:extLst>
              </a:tr>
            </a:tbl>
          </a:graphicData>
        </a:graphic>
      </p:graphicFrame>
      <p:sp>
        <p:nvSpPr>
          <p:cNvPr id="3" name="CasellaDiTesto 2">
            <a:extLst>
              <a:ext uri="{FF2B5EF4-FFF2-40B4-BE49-F238E27FC236}">
                <a16:creationId xmlns:a16="http://schemas.microsoft.com/office/drawing/2014/main" id="{3FF0E361-87F8-374B-BA40-457F428E378B}"/>
              </a:ext>
            </a:extLst>
          </p:cNvPr>
          <p:cNvSpPr txBox="1"/>
          <p:nvPr/>
        </p:nvSpPr>
        <p:spPr>
          <a:xfrm>
            <a:off x="2590800" y="1192391"/>
            <a:ext cx="7010400" cy="523220"/>
          </a:xfrm>
          <a:prstGeom prst="rect">
            <a:avLst/>
          </a:prstGeom>
          <a:noFill/>
        </p:spPr>
        <p:txBody>
          <a:bodyPr wrap="square" rtlCol="0">
            <a:spAutoFit/>
          </a:bodyPr>
          <a:lstStyle/>
          <a:p>
            <a:pPr algn="ctr"/>
            <a:r>
              <a:rPr lang="it-IT" sz="2800" b="1" dirty="0">
                <a:solidFill>
                  <a:srgbClr val="FFFF00"/>
                </a:solidFill>
              </a:rPr>
              <a:t>Percorso post dimissione: interventi</a:t>
            </a:r>
          </a:p>
        </p:txBody>
      </p:sp>
    </p:spTree>
    <p:extLst>
      <p:ext uri="{BB962C8B-B14F-4D97-AF65-F5344CB8AC3E}">
        <p14:creationId xmlns:p14="http://schemas.microsoft.com/office/powerpoint/2010/main" val="37930294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1">
            <a:extLst>
              <a:ext uri="{FF2B5EF4-FFF2-40B4-BE49-F238E27FC236}">
                <a16:creationId xmlns:a16="http://schemas.microsoft.com/office/drawing/2014/main" id="{9C4AC06B-D38E-3E4A-BF8F-86CFD0B05798}"/>
              </a:ext>
            </a:extLst>
          </p:cNvPr>
          <p:cNvGraphicFramePr>
            <a:graphicFrameLocks noGrp="1"/>
          </p:cNvGraphicFramePr>
          <p:nvPr>
            <p:extLst>
              <p:ext uri="{D42A27DB-BD31-4B8C-83A1-F6EECF244321}">
                <p14:modId xmlns:p14="http://schemas.microsoft.com/office/powerpoint/2010/main" val="2888701548"/>
              </p:ext>
            </p:extLst>
          </p:nvPr>
        </p:nvGraphicFramePr>
        <p:xfrm>
          <a:off x="685800" y="2731929"/>
          <a:ext cx="10131424" cy="2651760"/>
        </p:xfrm>
        <a:graphic>
          <a:graphicData uri="http://schemas.openxmlformats.org/drawingml/2006/table">
            <a:tbl>
              <a:tblPr/>
              <a:tblGrid>
                <a:gridCol w="5065712">
                  <a:extLst>
                    <a:ext uri="{9D8B030D-6E8A-4147-A177-3AD203B41FA5}">
                      <a16:colId xmlns:a16="http://schemas.microsoft.com/office/drawing/2014/main" val="1632353395"/>
                    </a:ext>
                  </a:extLst>
                </a:gridCol>
                <a:gridCol w="5065712">
                  <a:extLst>
                    <a:ext uri="{9D8B030D-6E8A-4147-A177-3AD203B41FA5}">
                      <a16:colId xmlns:a16="http://schemas.microsoft.com/office/drawing/2014/main" val="2948778320"/>
                    </a:ext>
                  </a:extLst>
                </a:gridCol>
              </a:tblGrid>
              <a:tr h="640080">
                <a:tc>
                  <a:txBody>
                    <a:bodyPr/>
                    <a:lstStyle/>
                    <a:p>
                      <a:r>
                        <a:rPr lang="it-IT" sz="2400" dirty="0">
                          <a:effectLst/>
                          <a:latin typeface="+mn-lt"/>
                        </a:rPr>
                        <a:t>attivazione dell’assistenza domiciliare integrata</a:t>
                      </a:r>
                    </a:p>
                    <a:p>
                      <a:br>
                        <a:rPr lang="it-IT" sz="2400" dirty="0">
                          <a:effectLst/>
                          <a:latin typeface="+mn-lt"/>
                        </a:rPr>
                      </a:br>
                      <a:r>
                        <a:rPr lang="it-IT" sz="2400" dirty="0">
                          <a:effectLst/>
                          <a:latin typeface="+mn-lt"/>
                        </a:rPr>
                        <a:t>che di solito inizia</a:t>
                      </a:r>
                      <a:br>
                        <a:rPr lang="it-IT" sz="2400" dirty="0">
                          <a:effectLst/>
                          <a:latin typeface="+mn-lt"/>
                        </a:rPr>
                      </a:br>
                      <a:r>
                        <a:rPr lang="it-IT" sz="2400" dirty="0">
                          <a:effectLst/>
                          <a:latin typeface="+mn-lt"/>
                        </a:rPr>
                        <a:t>con una valutazione multidimensionale </a:t>
                      </a:r>
                    </a:p>
                  </a:txBody>
                  <a:tcPr anchor="ctr">
                    <a:lnL w="28194" cap="flat" cmpd="sng" algn="ctr">
                      <a:solidFill>
                        <a:srgbClr val="848282"/>
                      </a:solidFill>
                      <a:prstDash val="solid"/>
                      <a:round/>
                      <a:headEnd type="none" w="med" len="med"/>
                      <a:tailEnd type="none" w="med" len="med"/>
                    </a:lnL>
                    <a:lnR w="2540" cap="flat" cmpd="sng" algn="ctr">
                      <a:solidFill>
                        <a:srgbClr val="000000"/>
                      </a:solidFill>
                      <a:prstDash val="solid"/>
                      <a:round/>
                      <a:headEnd type="none" w="med" len="med"/>
                      <a:tailEnd type="none" w="med" len="med"/>
                    </a:lnR>
                    <a:lnT w="2540" cap="flat" cmpd="sng" algn="ctr">
                      <a:solidFill>
                        <a:srgbClr val="000000"/>
                      </a:solidFill>
                      <a:prstDash val="solid"/>
                      <a:round/>
                      <a:headEnd type="none" w="med" len="med"/>
                      <a:tailEnd type="none" w="med" len="med"/>
                    </a:lnT>
                    <a:lnB w="2540" cap="flat" cmpd="sng" algn="ctr">
                      <a:solidFill>
                        <a:srgbClr val="000000"/>
                      </a:solidFill>
                      <a:prstDash val="solid"/>
                      <a:round/>
                      <a:headEnd type="none" w="med" len="med"/>
                      <a:tailEnd type="none" w="med" len="med"/>
                    </a:lnB>
                  </a:tcPr>
                </a:tc>
                <a:tc>
                  <a:txBody>
                    <a:bodyPr/>
                    <a:lstStyle/>
                    <a:p>
                      <a:r>
                        <a:rPr lang="it-IT" sz="2400" dirty="0">
                          <a:effectLst/>
                          <a:latin typeface="+mn-lt"/>
                        </a:rPr>
                        <a:t>-condividere con i familiari o le persone di riferimento la richiesta di attivazione dell’assistenza domiciliare integrata </a:t>
                      </a:r>
                    </a:p>
                    <a:p>
                      <a:r>
                        <a:rPr lang="it-IT" sz="2400" dirty="0">
                          <a:effectLst/>
                          <a:latin typeface="+mn-lt"/>
                        </a:rPr>
                        <a:t>-attivare precocemente la valutazione multidimensionale </a:t>
                      </a:r>
                    </a:p>
                    <a:p>
                      <a:r>
                        <a:rPr lang="it-IT" sz="2400" dirty="0">
                          <a:effectLst/>
                          <a:latin typeface="+mn-lt"/>
                        </a:rPr>
                        <a:t>-trasmettere informazioni ai colleghi del servizio domiciliare integrato </a:t>
                      </a:r>
                    </a:p>
                  </a:txBody>
                  <a:tcPr anchor="ctr">
                    <a:lnL w="2540" cap="flat" cmpd="sng" algn="ctr">
                      <a:solidFill>
                        <a:srgbClr val="000000"/>
                      </a:solidFill>
                      <a:prstDash val="solid"/>
                      <a:round/>
                      <a:headEnd type="none" w="med" len="med"/>
                      <a:tailEnd type="none" w="med" len="med"/>
                    </a:lnL>
                    <a:lnR w="28194" cap="flat" cmpd="sng" algn="ctr">
                      <a:solidFill>
                        <a:srgbClr val="848282"/>
                      </a:solidFill>
                      <a:prstDash val="solid"/>
                      <a:round/>
                      <a:headEnd type="none" w="med" len="med"/>
                      <a:tailEnd type="none" w="med" len="med"/>
                    </a:lnR>
                    <a:lnT w="2540" cap="flat" cmpd="sng" algn="ctr">
                      <a:solidFill>
                        <a:srgbClr val="000000"/>
                      </a:solidFill>
                      <a:prstDash val="solid"/>
                      <a:round/>
                      <a:headEnd type="none" w="med" len="med"/>
                      <a:tailEnd type="none" w="med" len="med"/>
                    </a:lnT>
                    <a:lnB w="254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16044387"/>
                  </a:ext>
                </a:extLst>
              </a:tr>
            </a:tbl>
          </a:graphicData>
        </a:graphic>
      </p:graphicFrame>
      <p:sp>
        <p:nvSpPr>
          <p:cNvPr id="3" name="CasellaDiTesto 2">
            <a:extLst>
              <a:ext uri="{FF2B5EF4-FFF2-40B4-BE49-F238E27FC236}">
                <a16:creationId xmlns:a16="http://schemas.microsoft.com/office/drawing/2014/main" id="{F4052842-41BE-6341-A4B5-69EF88D05C4C}"/>
              </a:ext>
            </a:extLst>
          </p:cNvPr>
          <p:cNvSpPr txBox="1"/>
          <p:nvPr/>
        </p:nvSpPr>
        <p:spPr>
          <a:xfrm>
            <a:off x="2590800" y="1212701"/>
            <a:ext cx="7010400" cy="523220"/>
          </a:xfrm>
          <a:prstGeom prst="rect">
            <a:avLst/>
          </a:prstGeom>
          <a:noFill/>
        </p:spPr>
        <p:txBody>
          <a:bodyPr wrap="square" rtlCol="0">
            <a:spAutoFit/>
          </a:bodyPr>
          <a:lstStyle/>
          <a:p>
            <a:pPr algn="ctr"/>
            <a:r>
              <a:rPr lang="it-IT" sz="2800" b="1" dirty="0">
                <a:solidFill>
                  <a:srgbClr val="FFFF00"/>
                </a:solidFill>
              </a:rPr>
              <a:t>Percorso post dimissione: interventi</a:t>
            </a:r>
          </a:p>
        </p:txBody>
      </p:sp>
    </p:spTree>
    <p:extLst>
      <p:ext uri="{BB962C8B-B14F-4D97-AF65-F5344CB8AC3E}">
        <p14:creationId xmlns:p14="http://schemas.microsoft.com/office/powerpoint/2010/main" val="37386962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1">
            <a:extLst>
              <a:ext uri="{FF2B5EF4-FFF2-40B4-BE49-F238E27FC236}">
                <a16:creationId xmlns:a16="http://schemas.microsoft.com/office/drawing/2014/main" id="{25D552C7-3B57-DC4B-84AE-239F410094A8}"/>
              </a:ext>
            </a:extLst>
          </p:cNvPr>
          <p:cNvGraphicFramePr>
            <a:graphicFrameLocks noGrp="1"/>
          </p:cNvGraphicFramePr>
          <p:nvPr>
            <p:extLst>
              <p:ext uri="{D42A27DB-BD31-4B8C-83A1-F6EECF244321}">
                <p14:modId xmlns:p14="http://schemas.microsoft.com/office/powerpoint/2010/main" val="279075770"/>
              </p:ext>
            </p:extLst>
          </p:nvPr>
        </p:nvGraphicFramePr>
        <p:xfrm>
          <a:off x="1030288" y="2156460"/>
          <a:ext cx="10131424" cy="3749040"/>
        </p:xfrm>
        <a:graphic>
          <a:graphicData uri="http://schemas.openxmlformats.org/drawingml/2006/table">
            <a:tbl>
              <a:tblPr/>
              <a:tblGrid>
                <a:gridCol w="5065712">
                  <a:extLst>
                    <a:ext uri="{9D8B030D-6E8A-4147-A177-3AD203B41FA5}">
                      <a16:colId xmlns:a16="http://schemas.microsoft.com/office/drawing/2014/main" val="2439394346"/>
                    </a:ext>
                  </a:extLst>
                </a:gridCol>
                <a:gridCol w="5065712">
                  <a:extLst>
                    <a:ext uri="{9D8B030D-6E8A-4147-A177-3AD203B41FA5}">
                      <a16:colId xmlns:a16="http://schemas.microsoft.com/office/drawing/2014/main" val="843464022"/>
                    </a:ext>
                  </a:extLst>
                </a:gridCol>
              </a:tblGrid>
              <a:tr h="777240">
                <a:tc>
                  <a:txBody>
                    <a:bodyPr/>
                    <a:lstStyle/>
                    <a:p>
                      <a:r>
                        <a:rPr lang="it-IT" sz="2400" dirty="0">
                          <a:effectLst/>
                          <a:latin typeface="+mn-lt"/>
                        </a:rPr>
                        <a:t>trasferimento a un servizio per post acuti </a:t>
                      </a:r>
                    </a:p>
                  </a:txBody>
                  <a:tcPr anchor="ctr">
                    <a:lnL w="28194" cap="flat" cmpd="sng" algn="ctr">
                      <a:solidFill>
                        <a:srgbClr val="848282"/>
                      </a:solidFill>
                      <a:prstDash val="solid"/>
                      <a:round/>
                      <a:headEnd type="none" w="med" len="med"/>
                      <a:tailEnd type="none" w="med" len="med"/>
                    </a:lnL>
                    <a:lnR w="2540" cap="flat" cmpd="sng" algn="ctr">
                      <a:solidFill>
                        <a:srgbClr val="000000"/>
                      </a:solidFill>
                      <a:prstDash val="solid"/>
                      <a:round/>
                      <a:headEnd type="none" w="med" len="med"/>
                      <a:tailEnd type="none" w="med" len="med"/>
                    </a:lnR>
                    <a:lnT w="2540" cap="flat" cmpd="sng" algn="ctr">
                      <a:solidFill>
                        <a:srgbClr val="000000"/>
                      </a:solidFill>
                      <a:prstDash val="solid"/>
                      <a:round/>
                      <a:headEnd type="none" w="med" len="med"/>
                      <a:tailEnd type="none" w="med" len="med"/>
                    </a:lnT>
                    <a:lnB w="28194" cap="flat" cmpd="sng" algn="ctr">
                      <a:solidFill>
                        <a:srgbClr val="848282"/>
                      </a:solidFill>
                      <a:prstDash val="solid"/>
                      <a:round/>
                      <a:headEnd type="none" w="med" len="med"/>
                      <a:tailEnd type="none" w="med" len="med"/>
                    </a:lnB>
                  </a:tcPr>
                </a:tc>
                <a:tc>
                  <a:txBody>
                    <a:bodyPr/>
                    <a:lstStyle/>
                    <a:p>
                      <a:r>
                        <a:rPr lang="it-IT" sz="2400" dirty="0">
                          <a:effectLst/>
                          <a:latin typeface="+mn-lt"/>
                        </a:rPr>
                        <a:t>-condividere con i familiari o le persone</a:t>
                      </a:r>
                      <a:br>
                        <a:rPr lang="it-IT" sz="2400" dirty="0">
                          <a:effectLst/>
                          <a:latin typeface="+mn-lt"/>
                        </a:rPr>
                      </a:br>
                      <a:r>
                        <a:rPr lang="it-IT" sz="2400" dirty="0">
                          <a:effectLst/>
                          <a:latin typeface="+mn-lt"/>
                        </a:rPr>
                        <a:t>di riferimento l’attivazione del servizio post acuti concordando anche tempi e modalità del trasporto e, se necessario, attivarlo </a:t>
                      </a:r>
                    </a:p>
                    <a:p>
                      <a:r>
                        <a:rPr lang="it-IT" sz="2400" dirty="0">
                          <a:effectLst/>
                          <a:latin typeface="+mn-lt"/>
                        </a:rPr>
                        <a:t>-organizzare il trasferimento del paziente </a:t>
                      </a:r>
                    </a:p>
                    <a:p>
                      <a:r>
                        <a:rPr lang="it-IT" sz="2400" dirty="0">
                          <a:effectLst/>
                          <a:latin typeface="+mn-lt"/>
                        </a:rPr>
                        <a:t>-garantire le informazioni sulla situazione assistenziale del paziente e sulle esigenze di continuità</a:t>
                      </a:r>
                    </a:p>
                  </a:txBody>
                  <a:tcPr anchor="ctr">
                    <a:lnL w="2540" cap="flat" cmpd="sng" algn="ctr">
                      <a:solidFill>
                        <a:srgbClr val="000000"/>
                      </a:solidFill>
                      <a:prstDash val="solid"/>
                      <a:round/>
                      <a:headEnd type="none" w="med" len="med"/>
                      <a:tailEnd type="none" w="med" len="med"/>
                    </a:lnL>
                    <a:lnR w="28194" cap="flat" cmpd="sng" algn="ctr">
                      <a:solidFill>
                        <a:srgbClr val="848282"/>
                      </a:solidFill>
                      <a:prstDash val="solid"/>
                      <a:round/>
                      <a:headEnd type="none" w="med" len="med"/>
                      <a:tailEnd type="none" w="med" len="med"/>
                    </a:lnR>
                    <a:lnT w="2540" cap="flat" cmpd="sng" algn="ctr">
                      <a:solidFill>
                        <a:srgbClr val="000000"/>
                      </a:solidFill>
                      <a:prstDash val="solid"/>
                      <a:round/>
                      <a:headEnd type="none" w="med" len="med"/>
                      <a:tailEnd type="none" w="med" len="med"/>
                    </a:lnT>
                    <a:lnB w="28194" cap="flat" cmpd="sng" algn="ctr">
                      <a:solidFill>
                        <a:srgbClr val="848282"/>
                      </a:solidFill>
                      <a:prstDash val="solid"/>
                      <a:round/>
                      <a:headEnd type="none" w="med" len="med"/>
                      <a:tailEnd type="none" w="med" len="med"/>
                    </a:lnB>
                  </a:tcPr>
                </a:tc>
                <a:extLst>
                  <a:ext uri="{0D108BD9-81ED-4DB2-BD59-A6C34878D82A}">
                    <a16:rowId xmlns:a16="http://schemas.microsoft.com/office/drawing/2014/main" val="1499430183"/>
                  </a:ext>
                </a:extLst>
              </a:tr>
            </a:tbl>
          </a:graphicData>
        </a:graphic>
      </p:graphicFrame>
      <p:sp>
        <p:nvSpPr>
          <p:cNvPr id="3" name="CasellaDiTesto 2">
            <a:extLst>
              <a:ext uri="{FF2B5EF4-FFF2-40B4-BE49-F238E27FC236}">
                <a16:creationId xmlns:a16="http://schemas.microsoft.com/office/drawing/2014/main" id="{DD797663-2D9E-3947-B45D-0CF09C9BDD1F}"/>
              </a:ext>
            </a:extLst>
          </p:cNvPr>
          <p:cNvSpPr txBox="1"/>
          <p:nvPr/>
        </p:nvSpPr>
        <p:spPr>
          <a:xfrm>
            <a:off x="2590800" y="1179691"/>
            <a:ext cx="7010400" cy="523220"/>
          </a:xfrm>
          <a:prstGeom prst="rect">
            <a:avLst/>
          </a:prstGeom>
          <a:noFill/>
        </p:spPr>
        <p:txBody>
          <a:bodyPr wrap="square" rtlCol="0">
            <a:spAutoFit/>
          </a:bodyPr>
          <a:lstStyle/>
          <a:p>
            <a:pPr algn="ctr"/>
            <a:r>
              <a:rPr lang="it-IT" sz="2800" b="1" dirty="0">
                <a:solidFill>
                  <a:srgbClr val="FFFF00"/>
                </a:solidFill>
              </a:rPr>
              <a:t>Percorso post dimissione: interventi</a:t>
            </a:r>
          </a:p>
        </p:txBody>
      </p:sp>
    </p:spTree>
    <p:extLst>
      <p:ext uri="{BB962C8B-B14F-4D97-AF65-F5344CB8AC3E}">
        <p14:creationId xmlns:p14="http://schemas.microsoft.com/office/powerpoint/2010/main" val="38478481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94E5CC30-7349-854D-B5C3-242EED721886}"/>
              </a:ext>
            </a:extLst>
          </p:cNvPr>
          <p:cNvPicPr>
            <a:picLocks noChangeAspect="1"/>
          </p:cNvPicPr>
          <p:nvPr/>
        </p:nvPicPr>
        <p:blipFill>
          <a:blip r:embed="rId3"/>
          <a:stretch>
            <a:fillRect/>
          </a:stretch>
        </p:blipFill>
        <p:spPr>
          <a:xfrm>
            <a:off x="2293033" y="579755"/>
            <a:ext cx="7709095" cy="5775779"/>
          </a:xfrm>
          <a:prstGeom prst="rect">
            <a:avLst/>
          </a:prstGeom>
        </p:spPr>
      </p:pic>
      <p:sp>
        <p:nvSpPr>
          <p:cNvPr id="4" name="CasellaDiTesto 3">
            <a:extLst>
              <a:ext uri="{FF2B5EF4-FFF2-40B4-BE49-F238E27FC236}">
                <a16:creationId xmlns:a16="http://schemas.microsoft.com/office/drawing/2014/main" id="{603C5C2A-F9AC-564D-8FC8-8CBD5381E68F}"/>
              </a:ext>
            </a:extLst>
          </p:cNvPr>
          <p:cNvSpPr txBox="1"/>
          <p:nvPr/>
        </p:nvSpPr>
        <p:spPr>
          <a:xfrm>
            <a:off x="3235568" y="4994030"/>
            <a:ext cx="5824024" cy="707886"/>
          </a:xfrm>
          <a:prstGeom prst="rect">
            <a:avLst/>
          </a:prstGeom>
          <a:noFill/>
        </p:spPr>
        <p:txBody>
          <a:bodyPr wrap="square" rtlCol="0">
            <a:spAutoFit/>
          </a:bodyPr>
          <a:lstStyle/>
          <a:p>
            <a:r>
              <a:rPr lang="it-IT" sz="2000" dirty="0">
                <a:solidFill>
                  <a:schemeClr val="bg2">
                    <a:lumMod val="75000"/>
                  </a:schemeClr>
                </a:solidFill>
              </a:rPr>
              <a:t>Necessità di spostare il baricentro dei sistemi sanitari dall’ospedale al territorio </a:t>
            </a:r>
          </a:p>
        </p:txBody>
      </p:sp>
    </p:spTree>
    <p:extLst>
      <p:ext uri="{BB962C8B-B14F-4D97-AF65-F5344CB8AC3E}">
        <p14:creationId xmlns:p14="http://schemas.microsoft.com/office/powerpoint/2010/main" val="1068384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5B903DBB-4B7D-2D46-A249-4052EACB38B0}"/>
              </a:ext>
            </a:extLst>
          </p:cNvPr>
          <p:cNvSpPr txBox="1"/>
          <p:nvPr/>
        </p:nvSpPr>
        <p:spPr>
          <a:xfrm>
            <a:off x="2310493" y="835662"/>
            <a:ext cx="8089900" cy="5186676"/>
          </a:xfrm>
          <a:prstGeom prst="rect">
            <a:avLst/>
          </a:prstGeom>
          <a:noFill/>
        </p:spPr>
        <p:txBody>
          <a:bodyPr wrap="square" rtlCol="0">
            <a:spAutoFit/>
          </a:bodyPr>
          <a:lstStyle/>
          <a:p>
            <a:pPr>
              <a:lnSpc>
                <a:spcPct val="150000"/>
              </a:lnSpc>
            </a:pPr>
            <a:r>
              <a:rPr lang="it-IT" sz="3200" dirty="0"/>
              <a:t>ADI, Assistenza Domiciliare Integrata</a:t>
            </a:r>
          </a:p>
          <a:p>
            <a:pPr>
              <a:lnSpc>
                <a:spcPct val="150000"/>
              </a:lnSpc>
            </a:pPr>
            <a:r>
              <a:rPr lang="it-IT" sz="3200" dirty="0"/>
              <a:t>Lungodegenza</a:t>
            </a:r>
          </a:p>
          <a:p>
            <a:pPr>
              <a:lnSpc>
                <a:spcPct val="150000"/>
              </a:lnSpc>
            </a:pPr>
            <a:r>
              <a:rPr lang="it-IT" sz="3200" dirty="0"/>
              <a:t>Riabilitazione</a:t>
            </a:r>
          </a:p>
          <a:p>
            <a:pPr>
              <a:lnSpc>
                <a:spcPct val="150000"/>
              </a:lnSpc>
            </a:pPr>
            <a:r>
              <a:rPr lang="it-IT" sz="3200" dirty="0"/>
              <a:t>SUAP, Speciali unità di Assistenza Permanente</a:t>
            </a:r>
          </a:p>
          <a:p>
            <a:pPr>
              <a:lnSpc>
                <a:spcPct val="150000"/>
              </a:lnSpc>
            </a:pPr>
            <a:r>
              <a:rPr lang="it-IT" sz="3200" dirty="0"/>
              <a:t>RSA, Residenze Sanitarie Assistite</a:t>
            </a:r>
          </a:p>
          <a:p>
            <a:pPr>
              <a:lnSpc>
                <a:spcPct val="150000"/>
              </a:lnSpc>
            </a:pPr>
            <a:r>
              <a:rPr lang="it-IT" sz="3200" dirty="0" err="1"/>
              <a:t>Hospice</a:t>
            </a:r>
            <a:r>
              <a:rPr lang="it-IT" sz="3200" dirty="0"/>
              <a:t> e cure  palliative</a:t>
            </a:r>
          </a:p>
          <a:p>
            <a:pPr>
              <a:lnSpc>
                <a:spcPct val="150000"/>
              </a:lnSpc>
            </a:pPr>
            <a:r>
              <a:rPr lang="it-IT" sz="3200" dirty="0"/>
              <a:t>Strutture per minori (neuropsichiatria infantile)</a:t>
            </a:r>
          </a:p>
        </p:txBody>
      </p:sp>
    </p:spTree>
    <p:extLst>
      <p:ext uri="{BB962C8B-B14F-4D97-AF65-F5344CB8AC3E}">
        <p14:creationId xmlns:p14="http://schemas.microsoft.com/office/powerpoint/2010/main" val="9392972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14B7BF7B-46AB-5E43-B7A4-A222E7F54D58}"/>
              </a:ext>
            </a:extLst>
          </p:cNvPr>
          <p:cNvSpPr txBox="1"/>
          <p:nvPr/>
        </p:nvSpPr>
        <p:spPr>
          <a:xfrm>
            <a:off x="2819400" y="2305615"/>
            <a:ext cx="6553200" cy="2677656"/>
          </a:xfrm>
          <a:prstGeom prst="rect">
            <a:avLst/>
          </a:prstGeom>
          <a:noFill/>
        </p:spPr>
        <p:txBody>
          <a:bodyPr wrap="square" rtlCol="0">
            <a:spAutoFit/>
          </a:bodyPr>
          <a:lstStyle/>
          <a:p>
            <a:r>
              <a:rPr lang="it-IT" sz="2800" dirty="0"/>
              <a:t>DOP paziente residente, italiano o della comunità europea</a:t>
            </a:r>
          </a:p>
          <a:p>
            <a:endParaRPr lang="it-IT" sz="2800" dirty="0"/>
          </a:p>
          <a:p>
            <a:r>
              <a:rPr lang="it-IT" sz="2800" dirty="0"/>
              <a:t>DOP per pazienti stranieri, extracomunitari, senza permesso di soggiorno, senza assistenza sanitaria, STP</a:t>
            </a:r>
          </a:p>
        </p:txBody>
      </p:sp>
    </p:spTree>
    <p:extLst>
      <p:ext uri="{BB962C8B-B14F-4D97-AF65-F5344CB8AC3E}">
        <p14:creationId xmlns:p14="http://schemas.microsoft.com/office/powerpoint/2010/main" val="42353043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37C6CA59-4EF6-9A46-A98C-0DDED7F952F7}"/>
              </a:ext>
            </a:extLst>
          </p:cNvPr>
          <p:cNvSpPr txBox="1"/>
          <p:nvPr/>
        </p:nvSpPr>
        <p:spPr>
          <a:xfrm>
            <a:off x="1924050" y="2682657"/>
            <a:ext cx="8343900" cy="3539430"/>
          </a:xfrm>
          <a:prstGeom prst="rect">
            <a:avLst/>
          </a:prstGeom>
          <a:noFill/>
        </p:spPr>
        <p:txBody>
          <a:bodyPr wrap="square" rtlCol="0">
            <a:spAutoFit/>
          </a:bodyPr>
          <a:lstStyle/>
          <a:p>
            <a:pPr marL="457200" indent="-457200">
              <a:buFont typeface="Arial" panose="020B0604020202020204" pitchFamily="34" charset="0"/>
              <a:buChar char="•"/>
            </a:pPr>
            <a:r>
              <a:rPr lang="it-IT" sz="2800" dirty="0"/>
              <a:t>Richiesta in Direzione Sanitaria AOU</a:t>
            </a:r>
          </a:p>
          <a:p>
            <a:endParaRPr lang="it-IT" sz="2800" dirty="0"/>
          </a:p>
          <a:p>
            <a:pPr marL="457200" indent="-457200">
              <a:buFont typeface="Arial" panose="020B0604020202020204" pitchFamily="34" charset="0"/>
              <a:buChar char="•"/>
            </a:pPr>
            <a:r>
              <a:rPr lang="it-IT" sz="2800" dirty="0"/>
              <a:t>Schede da compilare:</a:t>
            </a:r>
          </a:p>
          <a:p>
            <a:r>
              <a:rPr lang="it-IT" sz="2800" dirty="0"/>
              <a:t>	Modulo di accesso alla DOP della ASL di 	riferimento del paziente</a:t>
            </a:r>
          </a:p>
          <a:p>
            <a:r>
              <a:rPr lang="it-IT" sz="2800" dirty="0"/>
              <a:t>	SVAMA/B oppure SVAMDI/B</a:t>
            </a:r>
          </a:p>
          <a:p>
            <a:r>
              <a:rPr lang="it-IT" sz="2800" dirty="0"/>
              <a:t>	Relazione clinica</a:t>
            </a:r>
          </a:p>
          <a:p>
            <a:r>
              <a:rPr lang="it-IT" sz="2800" dirty="0"/>
              <a:t>	Consenso del paziente/familiare</a:t>
            </a:r>
          </a:p>
        </p:txBody>
      </p:sp>
      <p:sp>
        <p:nvSpPr>
          <p:cNvPr id="3" name="CasellaDiTesto 2">
            <a:extLst>
              <a:ext uri="{FF2B5EF4-FFF2-40B4-BE49-F238E27FC236}">
                <a16:creationId xmlns:a16="http://schemas.microsoft.com/office/drawing/2014/main" id="{32D825D5-FC17-6948-8907-547D7650F652}"/>
              </a:ext>
            </a:extLst>
          </p:cNvPr>
          <p:cNvSpPr txBox="1"/>
          <p:nvPr/>
        </p:nvSpPr>
        <p:spPr>
          <a:xfrm>
            <a:off x="1609725" y="1066800"/>
            <a:ext cx="8972550" cy="1077218"/>
          </a:xfrm>
          <a:prstGeom prst="rect">
            <a:avLst/>
          </a:prstGeom>
          <a:noFill/>
        </p:spPr>
        <p:txBody>
          <a:bodyPr wrap="square" rtlCol="0">
            <a:spAutoFit/>
          </a:bodyPr>
          <a:lstStyle/>
          <a:p>
            <a:pPr algn="ctr"/>
            <a:r>
              <a:rPr lang="it-IT" sz="3200" b="1" dirty="0">
                <a:solidFill>
                  <a:srgbClr val="FFFF00"/>
                </a:solidFill>
              </a:rPr>
              <a:t>Protocollo per la Dimissione Ospedaliera Protetta (DOP)</a:t>
            </a:r>
          </a:p>
        </p:txBody>
      </p:sp>
    </p:spTree>
    <p:extLst>
      <p:ext uri="{BB962C8B-B14F-4D97-AF65-F5344CB8AC3E}">
        <p14:creationId xmlns:p14="http://schemas.microsoft.com/office/powerpoint/2010/main" val="42825824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51020CCA-CE31-C640-A18C-E93ECA0FAA17}"/>
              </a:ext>
            </a:extLst>
          </p:cNvPr>
          <p:cNvPicPr>
            <a:picLocks noChangeAspect="1"/>
          </p:cNvPicPr>
          <p:nvPr/>
        </p:nvPicPr>
        <p:blipFill>
          <a:blip r:embed="rId2"/>
          <a:stretch>
            <a:fillRect/>
          </a:stretch>
        </p:blipFill>
        <p:spPr>
          <a:xfrm>
            <a:off x="3502323" y="0"/>
            <a:ext cx="5187354" cy="6858000"/>
          </a:xfrm>
          <a:prstGeom prst="rect">
            <a:avLst/>
          </a:prstGeom>
        </p:spPr>
      </p:pic>
    </p:spTree>
    <p:extLst>
      <p:ext uri="{BB962C8B-B14F-4D97-AF65-F5344CB8AC3E}">
        <p14:creationId xmlns:p14="http://schemas.microsoft.com/office/powerpoint/2010/main" val="2065065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B812F285-7CBD-704E-B3F6-F5A7FA724FDD}"/>
              </a:ext>
            </a:extLst>
          </p:cNvPr>
          <p:cNvPicPr>
            <a:picLocks noChangeAspect="1"/>
          </p:cNvPicPr>
          <p:nvPr/>
        </p:nvPicPr>
        <p:blipFill>
          <a:blip r:embed="rId2"/>
          <a:stretch>
            <a:fillRect/>
          </a:stretch>
        </p:blipFill>
        <p:spPr>
          <a:xfrm>
            <a:off x="3642184" y="0"/>
            <a:ext cx="4907632" cy="6858000"/>
          </a:xfrm>
          <a:prstGeom prst="rect">
            <a:avLst/>
          </a:prstGeom>
        </p:spPr>
      </p:pic>
    </p:spTree>
    <p:extLst>
      <p:ext uri="{BB962C8B-B14F-4D97-AF65-F5344CB8AC3E}">
        <p14:creationId xmlns:p14="http://schemas.microsoft.com/office/powerpoint/2010/main" val="32382434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100000">
              <a:srgbClr val="F6E9F8"/>
            </a:gs>
            <a:gs pos="75000">
              <a:schemeClr val="accent1">
                <a:lumMod val="5000"/>
                <a:lumOff val="95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2CCD2B2D-54DE-4E42-9AD0-840E97EDD194}"/>
              </a:ext>
            </a:extLst>
          </p:cNvPr>
          <p:cNvPicPr>
            <a:picLocks noChangeAspect="1"/>
          </p:cNvPicPr>
          <p:nvPr/>
        </p:nvPicPr>
        <p:blipFill>
          <a:blip r:embed="rId2"/>
          <a:stretch>
            <a:fillRect/>
          </a:stretch>
        </p:blipFill>
        <p:spPr>
          <a:xfrm>
            <a:off x="3672894" y="0"/>
            <a:ext cx="4846211" cy="6858000"/>
          </a:xfrm>
          <a:prstGeom prst="rect">
            <a:avLst/>
          </a:prstGeom>
        </p:spPr>
      </p:pic>
    </p:spTree>
    <p:extLst>
      <p:ext uri="{BB962C8B-B14F-4D97-AF65-F5344CB8AC3E}">
        <p14:creationId xmlns:p14="http://schemas.microsoft.com/office/powerpoint/2010/main" val="20661810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100000">
              <a:srgbClr val="F6E9F8"/>
            </a:gs>
            <a:gs pos="75000">
              <a:schemeClr val="accent1">
                <a:lumMod val="5000"/>
                <a:lumOff val="95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8" name="Immagine 7">
            <a:extLst>
              <a:ext uri="{FF2B5EF4-FFF2-40B4-BE49-F238E27FC236}">
                <a16:creationId xmlns:a16="http://schemas.microsoft.com/office/drawing/2014/main" id="{1DBD1F1A-2697-D343-9B4B-4F7A2BA1508D}"/>
              </a:ext>
            </a:extLst>
          </p:cNvPr>
          <p:cNvPicPr>
            <a:picLocks noChangeAspect="1"/>
          </p:cNvPicPr>
          <p:nvPr/>
        </p:nvPicPr>
        <p:blipFill>
          <a:blip r:embed="rId2"/>
          <a:stretch>
            <a:fillRect/>
          </a:stretch>
        </p:blipFill>
        <p:spPr>
          <a:xfrm>
            <a:off x="3672894" y="-12192"/>
            <a:ext cx="4846211" cy="6858000"/>
          </a:xfrm>
          <a:prstGeom prst="rect">
            <a:avLst/>
          </a:prstGeom>
        </p:spPr>
      </p:pic>
    </p:spTree>
    <p:extLst>
      <p:ext uri="{BB962C8B-B14F-4D97-AF65-F5344CB8AC3E}">
        <p14:creationId xmlns:p14="http://schemas.microsoft.com/office/powerpoint/2010/main" val="1847298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7576" y="1582739"/>
            <a:ext cx="2087563" cy="128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4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7022" y="3738009"/>
            <a:ext cx="17272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484" name="Text Box 4"/>
          <p:cNvSpPr txBox="1">
            <a:spLocks noChangeArrowheads="1"/>
          </p:cNvSpPr>
          <p:nvPr/>
        </p:nvSpPr>
        <p:spPr bwMode="auto">
          <a:xfrm>
            <a:off x="1085816" y="5188918"/>
            <a:ext cx="320916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it-IT" altLang="it-IT" sz="1400" dirty="0">
                <a:latin typeface="Tahoma" charset="0"/>
              </a:rPr>
              <a:t>Assistenza territoriale residenziale e semiresidenziale </a:t>
            </a:r>
          </a:p>
        </p:txBody>
      </p:sp>
      <p:pic>
        <p:nvPicPr>
          <p:cNvPr id="27648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72488" y="4318000"/>
            <a:ext cx="1223962"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487" name="Line 7"/>
          <p:cNvSpPr>
            <a:spLocks noChangeShapeType="1"/>
          </p:cNvSpPr>
          <p:nvPr/>
        </p:nvSpPr>
        <p:spPr bwMode="auto">
          <a:xfrm flipH="1">
            <a:off x="3648076" y="2878138"/>
            <a:ext cx="1223963" cy="792162"/>
          </a:xfrm>
          <a:prstGeom prst="line">
            <a:avLst/>
          </a:prstGeom>
          <a:noFill/>
          <a:ln w="38100">
            <a:solidFill>
              <a:srgbClr val="00FF0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pic>
        <p:nvPicPr>
          <p:cNvPr id="276488"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96907" y="4956314"/>
            <a:ext cx="915987"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490" name="Line 10"/>
          <p:cNvSpPr>
            <a:spLocks noChangeShapeType="1"/>
          </p:cNvSpPr>
          <p:nvPr/>
        </p:nvSpPr>
        <p:spPr bwMode="auto">
          <a:xfrm>
            <a:off x="6167438" y="3238501"/>
            <a:ext cx="792162" cy="1871663"/>
          </a:xfrm>
          <a:prstGeom prst="line">
            <a:avLst/>
          </a:prstGeom>
          <a:noFill/>
          <a:ln w="31750">
            <a:solidFill>
              <a:srgbClr val="00FF0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276491" name="Line 11"/>
          <p:cNvSpPr>
            <a:spLocks noChangeShapeType="1"/>
          </p:cNvSpPr>
          <p:nvPr/>
        </p:nvSpPr>
        <p:spPr bwMode="auto">
          <a:xfrm>
            <a:off x="6816725" y="2733675"/>
            <a:ext cx="1511300" cy="1943100"/>
          </a:xfrm>
          <a:prstGeom prst="line">
            <a:avLst/>
          </a:prstGeom>
          <a:noFill/>
          <a:ln w="31750">
            <a:solidFill>
              <a:srgbClr val="00FF0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276492" name="Rectangle 12"/>
          <p:cNvSpPr>
            <a:spLocks noChangeArrowheads="1"/>
          </p:cNvSpPr>
          <p:nvPr/>
        </p:nvSpPr>
        <p:spPr bwMode="auto">
          <a:xfrm>
            <a:off x="2133600" y="112713"/>
            <a:ext cx="7467600"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it-IT" altLang="it-IT" sz="3600" dirty="0">
                <a:solidFill>
                  <a:srgbClr val="FFFF00"/>
                </a:solidFill>
              </a:rPr>
              <a:t>Il Paziente Complesso e l’Ospedale </a:t>
            </a:r>
          </a:p>
        </p:txBody>
      </p:sp>
      <p:pic>
        <p:nvPicPr>
          <p:cNvPr id="276493"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95551" y="1438276"/>
            <a:ext cx="887413"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494" name="Picture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24789" y="1438276"/>
            <a:ext cx="1938337"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497" name="Picture 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92675" y="4262388"/>
            <a:ext cx="1655763"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498" name="Text Box 18"/>
          <p:cNvSpPr txBox="1">
            <a:spLocks noChangeArrowheads="1"/>
          </p:cNvSpPr>
          <p:nvPr/>
        </p:nvSpPr>
        <p:spPr bwMode="auto">
          <a:xfrm>
            <a:off x="4525567" y="5405524"/>
            <a:ext cx="20367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it-IT" altLang="it-IT" sz="1400" dirty="0">
                <a:latin typeface="Tahoma" charset="0"/>
              </a:rPr>
              <a:t>Ricovero autonomo</a:t>
            </a:r>
          </a:p>
        </p:txBody>
      </p:sp>
      <p:sp>
        <p:nvSpPr>
          <p:cNvPr id="276499" name="Line 19"/>
          <p:cNvSpPr>
            <a:spLocks noChangeShapeType="1"/>
          </p:cNvSpPr>
          <p:nvPr/>
        </p:nvSpPr>
        <p:spPr bwMode="auto">
          <a:xfrm>
            <a:off x="3359151" y="1941513"/>
            <a:ext cx="1152525" cy="0"/>
          </a:xfrm>
          <a:prstGeom prst="line">
            <a:avLst/>
          </a:prstGeom>
          <a:noFill/>
          <a:ln w="3175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276500" name="Line 20"/>
          <p:cNvSpPr>
            <a:spLocks noChangeShapeType="1"/>
          </p:cNvSpPr>
          <p:nvPr/>
        </p:nvSpPr>
        <p:spPr bwMode="auto">
          <a:xfrm flipH="1">
            <a:off x="6959600" y="1941513"/>
            <a:ext cx="865188" cy="0"/>
          </a:xfrm>
          <a:prstGeom prst="line">
            <a:avLst/>
          </a:prstGeom>
          <a:noFill/>
          <a:ln w="3175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276501" name="Line 21"/>
          <p:cNvSpPr>
            <a:spLocks noChangeShapeType="1"/>
          </p:cNvSpPr>
          <p:nvPr/>
        </p:nvSpPr>
        <p:spPr bwMode="auto">
          <a:xfrm flipH="1" flipV="1">
            <a:off x="5707338" y="3435211"/>
            <a:ext cx="48937" cy="986909"/>
          </a:xfrm>
          <a:prstGeom prst="line">
            <a:avLst/>
          </a:prstGeom>
          <a:noFill/>
          <a:ln w="3175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276502" name="WordArt 22"/>
          <p:cNvSpPr>
            <a:spLocks noChangeArrowheads="1" noChangeShapeType="1" noTextEdit="1"/>
          </p:cNvSpPr>
          <p:nvPr/>
        </p:nvSpPr>
        <p:spPr bwMode="auto">
          <a:xfrm>
            <a:off x="4550053" y="3238500"/>
            <a:ext cx="2314575" cy="1285875"/>
          </a:xfrm>
          <a:prstGeom prst="rect">
            <a:avLst/>
          </a:prstGeom>
        </p:spPr>
        <p:txBody>
          <a:bodyPr wrap="none" fromWordArt="1">
            <a:prstTxWarp prst="textSlantUp">
              <a:avLst>
                <a:gd name="adj" fmla="val 55556"/>
              </a:avLst>
            </a:prstTxWarp>
          </a:bodyPr>
          <a:lstStyle/>
          <a:p>
            <a:pPr algn="ctr"/>
            <a:r>
              <a:rPr lang="it-IT" sz="3200" kern="10" dirty="0">
                <a:ln w="9525">
                  <a:solidFill>
                    <a:srgbClr val="000000"/>
                  </a:solidFill>
                  <a:round/>
                  <a:headEnd/>
                  <a:tailEnd/>
                </a:ln>
                <a:solidFill>
                  <a:srgbClr val="FF0000"/>
                </a:solidFill>
                <a:latin typeface="Arial Black" charset="0"/>
                <a:ea typeface="Arial Black" charset="0"/>
                <a:cs typeface="Arial Black" charset="0"/>
              </a:rPr>
              <a:t>Procedure</a:t>
            </a:r>
          </a:p>
        </p:txBody>
      </p:sp>
      <p:pic>
        <p:nvPicPr>
          <p:cNvPr id="276504" name="Picture 2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048751" y="2733675"/>
            <a:ext cx="118586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05" name="Line 25"/>
          <p:cNvSpPr>
            <a:spLocks noChangeShapeType="1"/>
          </p:cNvSpPr>
          <p:nvPr/>
        </p:nvSpPr>
        <p:spPr bwMode="auto">
          <a:xfrm>
            <a:off x="6934201" y="2514601"/>
            <a:ext cx="2041525" cy="650875"/>
          </a:xfrm>
          <a:prstGeom prst="line">
            <a:avLst/>
          </a:prstGeom>
          <a:noFill/>
          <a:ln w="31750">
            <a:solidFill>
              <a:srgbClr val="00FF0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276507" name="WordArt 27"/>
          <p:cNvSpPr>
            <a:spLocks noChangeArrowheads="1" noChangeShapeType="1" noTextEdit="1"/>
          </p:cNvSpPr>
          <p:nvPr/>
        </p:nvSpPr>
        <p:spPr bwMode="auto">
          <a:xfrm>
            <a:off x="5943601" y="762000"/>
            <a:ext cx="1209675" cy="814388"/>
          </a:xfrm>
          <a:prstGeom prst="rect">
            <a:avLst/>
          </a:prstGeom>
        </p:spPr>
        <p:txBody>
          <a:bodyPr wrap="none" fromWordArt="1">
            <a:prstTxWarp prst="textSlantUp">
              <a:avLst>
                <a:gd name="adj" fmla="val 55556"/>
              </a:avLst>
            </a:prstTxWarp>
          </a:bodyPr>
          <a:lstStyle/>
          <a:p>
            <a:pPr algn="ctr"/>
            <a:r>
              <a:rPr lang="it-IT" sz="2000" kern="10">
                <a:ln w="9525">
                  <a:solidFill>
                    <a:srgbClr val="000000"/>
                  </a:solidFill>
                  <a:round/>
                  <a:headEnd/>
                  <a:tailEnd/>
                </a:ln>
                <a:solidFill>
                  <a:srgbClr val="FFFF00"/>
                </a:solidFill>
                <a:latin typeface="Arial Black" charset="0"/>
                <a:ea typeface="Arial Black" charset="0"/>
                <a:cs typeface="Arial Black" charset="0"/>
              </a:rPr>
              <a:t>Ricovero</a:t>
            </a:r>
          </a:p>
        </p:txBody>
      </p:sp>
      <p:sp>
        <p:nvSpPr>
          <p:cNvPr id="276508" name="WordArt 28"/>
          <p:cNvSpPr>
            <a:spLocks noChangeArrowheads="1" noChangeShapeType="1" noTextEdit="1"/>
          </p:cNvSpPr>
          <p:nvPr/>
        </p:nvSpPr>
        <p:spPr bwMode="auto">
          <a:xfrm>
            <a:off x="4267201" y="838200"/>
            <a:ext cx="1552575" cy="814388"/>
          </a:xfrm>
          <a:prstGeom prst="rect">
            <a:avLst/>
          </a:prstGeom>
        </p:spPr>
        <p:txBody>
          <a:bodyPr wrap="none" fromWordArt="1">
            <a:prstTxWarp prst="textSlantUp">
              <a:avLst>
                <a:gd name="adj" fmla="val 55556"/>
              </a:avLst>
            </a:prstTxWarp>
          </a:bodyPr>
          <a:lstStyle/>
          <a:p>
            <a:pPr algn="ctr"/>
            <a:r>
              <a:rPr lang="it-IT" sz="2000" kern="10">
                <a:ln w="9525">
                  <a:solidFill>
                    <a:srgbClr val="000000"/>
                  </a:solidFill>
                  <a:round/>
                  <a:headEnd/>
                  <a:tailEnd/>
                </a:ln>
                <a:solidFill>
                  <a:srgbClr val="00FF00"/>
                </a:solidFill>
                <a:latin typeface="Arial Black" charset="0"/>
                <a:ea typeface="Arial Black" charset="0"/>
                <a:cs typeface="Arial Black" charset="0"/>
              </a:rPr>
              <a:t>Dimissione</a:t>
            </a:r>
          </a:p>
        </p:txBody>
      </p:sp>
      <p:sp>
        <p:nvSpPr>
          <p:cNvPr id="29" name="Text Box 15"/>
          <p:cNvSpPr txBox="1">
            <a:spLocks noChangeArrowheads="1"/>
          </p:cNvSpPr>
          <p:nvPr/>
        </p:nvSpPr>
        <p:spPr bwMode="auto">
          <a:xfrm>
            <a:off x="547342" y="2635252"/>
            <a:ext cx="318307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it-IT" altLang="it-IT" sz="1400" dirty="0">
                <a:latin typeface="Tahoma" charset="0"/>
              </a:rPr>
              <a:t>Ricovero da Medico di Assistenza primaria (MMG, PLS) o di Specialistica ambulatoriale (SERT…)</a:t>
            </a:r>
          </a:p>
        </p:txBody>
      </p:sp>
      <p:sp>
        <p:nvSpPr>
          <p:cNvPr id="30" name="Text Box 5"/>
          <p:cNvSpPr txBox="1">
            <a:spLocks noChangeArrowheads="1"/>
          </p:cNvSpPr>
          <p:nvPr/>
        </p:nvSpPr>
        <p:spPr bwMode="auto">
          <a:xfrm>
            <a:off x="3771901" y="2840185"/>
            <a:ext cx="4343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it-IT" altLang="it-IT" sz="1400" dirty="0">
                <a:latin typeface="Tahoma" charset="0"/>
              </a:rPr>
              <a:t>Reparto ospedaliero per acuti,</a:t>
            </a:r>
          </a:p>
          <a:p>
            <a:pPr algn="ctr" eaLnBrk="1" hangingPunct="1"/>
            <a:r>
              <a:rPr lang="it-IT" altLang="it-IT" sz="1400" dirty="0">
                <a:latin typeface="Tahoma" charset="0"/>
              </a:rPr>
              <a:t>Reparto di  Diagnosi e Cura (Paziente psichiatrico) </a:t>
            </a:r>
          </a:p>
        </p:txBody>
      </p:sp>
      <p:sp>
        <p:nvSpPr>
          <p:cNvPr id="31" name="Text Box 16"/>
          <p:cNvSpPr txBox="1">
            <a:spLocks noChangeArrowheads="1"/>
          </p:cNvSpPr>
          <p:nvPr/>
        </p:nvSpPr>
        <p:spPr bwMode="auto">
          <a:xfrm>
            <a:off x="8951117" y="2196824"/>
            <a:ext cx="24463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it-IT" altLang="it-IT" sz="1400" dirty="0">
                <a:latin typeface="Tahoma" charset="0"/>
              </a:rPr>
              <a:t>Ricovero da Emergenza sanitaria territoriale, TSO</a:t>
            </a:r>
          </a:p>
        </p:txBody>
      </p:sp>
      <p:sp>
        <p:nvSpPr>
          <p:cNvPr id="32" name="Text Box 26"/>
          <p:cNvSpPr txBox="1">
            <a:spLocks noChangeArrowheads="1"/>
          </p:cNvSpPr>
          <p:nvPr/>
        </p:nvSpPr>
        <p:spPr bwMode="auto">
          <a:xfrm>
            <a:off x="9530039" y="3898901"/>
            <a:ext cx="145070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it-IT" altLang="it-IT" sz="1400" dirty="0">
                <a:latin typeface="Tahoma" charset="0"/>
              </a:rPr>
              <a:t>Lungodegenza</a:t>
            </a:r>
          </a:p>
          <a:p>
            <a:pPr algn="ctr" eaLnBrk="1" hangingPunct="1"/>
            <a:r>
              <a:rPr lang="it-IT" altLang="it-IT" sz="1400" dirty="0">
                <a:latin typeface="Tahoma" charset="0"/>
              </a:rPr>
              <a:t> Post Acuzie</a:t>
            </a:r>
          </a:p>
        </p:txBody>
      </p:sp>
      <p:sp>
        <p:nvSpPr>
          <p:cNvPr id="33" name="Text Box 23"/>
          <p:cNvSpPr txBox="1">
            <a:spLocks noChangeArrowheads="1"/>
          </p:cNvSpPr>
          <p:nvPr/>
        </p:nvSpPr>
        <p:spPr bwMode="auto">
          <a:xfrm>
            <a:off x="8472488" y="5681991"/>
            <a:ext cx="214233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it-IT" altLang="it-IT" sz="1400" dirty="0">
                <a:latin typeface="Tahoma" charset="0"/>
              </a:rPr>
              <a:t>Assistenza Domiciliare</a:t>
            </a:r>
          </a:p>
          <a:p>
            <a:pPr algn="ctr" eaLnBrk="1" hangingPunct="1"/>
            <a:r>
              <a:rPr lang="it-IT" altLang="it-IT" sz="1400" dirty="0">
                <a:latin typeface="Tahoma" charset="0"/>
              </a:rPr>
              <a:t>(ADP, ADI, SADI, SAD)</a:t>
            </a:r>
          </a:p>
        </p:txBody>
      </p:sp>
      <p:sp>
        <p:nvSpPr>
          <p:cNvPr id="34" name="Text Box 9"/>
          <p:cNvSpPr txBox="1">
            <a:spLocks noChangeArrowheads="1"/>
          </p:cNvSpPr>
          <p:nvPr/>
        </p:nvSpPr>
        <p:spPr bwMode="auto">
          <a:xfrm>
            <a:off x="6166093" y="5999818"/>
            <a:ext cx="226933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it-IT" altLang="it-IT" sz="1400" dirty="0">
                <a:latin typeface="Tahoma" charset="0"/>
              </a:rPr>
              <a:t>Assistenza farmaceutica, integrativa e protesica</a:t>
            </a:r>
          </a:p>
        </p:txBody>
      </p:sp>
    </p:spTree>
    <p:extLst>
      <p:ext uri="{BB962C8B-B14F-4D97-AF65-F5344CB8AC3E}">
        <p14:creationId xmlns:p14="http://schemas.microsoft.com/office/powerpoint/2010/main" val="7562948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76492"/>
                                        </p:tgtEl>
                                        <p:attrNameLst>
                                          <p:attrName>style.visibility</p:attrName>
                                        </p:attrNameLst>
                                      </p:cBhvr>
                                      <p:to>
                                        <p:strVal val="visible"/>
                                      </p:to>
                                    </p:set>
                                    <p:animEffect transition="in" filter="dissolve">
                                      <p:cBhvr>
                                        <p:cTn id="7" dur="500"/>
                                        <p:tgtEl>
                                          <p:spTgt spid="27649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0" presetClass="entr" presetSubtype="0" fill="hold" grpId="0" nodeType="clickEffect">
                                  <p:stCondLst>
                                    <p:cond delay="0"/>
                                  </p:stCondLst>
                                  <p:childTnLst>
                                    <p:set>
                                      <p:cBhvr>
                                        <p:cTn id="11" dur="1" fill="hold">
                                          <p:stCondLst>
                                            <p:cond delay="0"/>
                                          </p:stCondLst>
                                        </p:cTn>
                                        <p:tgtEl>
                                          <p:spTgt spid="276507"/>
                                        </p:tgtEl>
                                        <p:attrNameLst>
                                          <p:attrName>style.visibility</p:attrName>
                                        </p:attrNameLst>
                                      </p:cBhvr>
                                      <p:to>
                                        <p:strVal val="visible"/>
                                      </p:to>
                                    </p:set>
                                    <p:animEffect transition="in" filter="fade">
                                      <p:cBhvr>
                                        <p:cTn id="12" dur="800" decel="100000"/>
                                        <p:tgtEl>
                                          <p:spTgt spid="276507"/>
                                        </p:tgtEl>
                                      </p:cBhvr>
                                    </p:animEffect>
                                    <p:anim calcmode="lin" valueType="num">
                                      <p:cBhvr>
                                        <p:cTn id="13" dur="800" decel="100000" fill="hold"/>
                                        <p:tgtEl>
                                          <p:spTgt spid="276507"/>
                                        </p:tgtEl>
                                        <p:attrNameLst>
                                          <p:attrName>style.rotation</p:attrName>
                                        </p:attrNameLst>
                                      </p:cBhvr>
                                      <p:tavLst>
                                        <p:tav tm="0">
                                          <p:val>
                                            <p:fltVal val="-90"/>
                                          </p:val>
                                        </p:tav>
                                        <p:tav tm="100000">
                                          <p:val>
                                            <p:fltVal val="0"/>
                                          </p:val>
                                        </p:tav>
                                      </p:tavLst>
                                    </p:anim>
                                    <p:anim calcmode="lin" valueType="num">
                                      <p:cBhvr>
                                        <p:cTn id="14" dur="800" decel="100000" fill="hold"/>
                                        <p:tgtEl>
                                          <p:spTgt spid="276507"/>
                                        </p:tgtEl>
                                        <p:attrNameLst>
                                          <p:attrName>ppt_x</p:attrName>
                                        </p:attrNameLst>
                                      </p:cBhvr>
                                      <p:tavLst>
                                        <p:tav tm="0">
                                          <p:val>
                                            <p:strVal val="#ppt_x+0.4"/>
                                          </p:val>
                                        </p:tav>
                                        <p:tav tm="100000">
                                          <p:val>
                                            <p:strVal val="#ppt_x-0.05"/>
                                          </p:val>
                                        </p:tav>
                                      </p:tavLst>
                                    </p:anim>
                                    <p:anim calcmode="lin" valueType="num">
                                      <p:cBhvr>
                                        <p:cTn id="15" dur="800" decel="100000" fill="hold"/>
                                        <p:tgtEl>
                                          <p:spTgt spid="276507"/>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276507"/>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276507"/>
                                        </p:tgtEl>
                                        <p:attrNameLst>
                                          <p:attrName>ppt_y</p:attrName>
                                        </p:attrNameLst>
                                      </p:cBhvr>
                                      <p:tavLst>
                                        <p:tav tm="0">
                                          <p:val>
                                            <p:strVal val="#ppt_y+0.1"/>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276482"/>
                                        </p:tgtEl>
                                        <p:attrNameLst>
                                          <p:attrName>style.visibility</p:attrName>
                                        </p:attrNameLst>
                                      </p:cBhvr>
                                      <p:to>
                                        <p:strVal val="visible"/>
                                      </p:to>
                                    </p:set>
                                    <p:animEffect transition="in" filter="dissolve">
                                      <p:cBhvr>
                                        <p:cTn id="22" dur="500"/>
                                        <p:tgtEl>
                                          <p:spTgt spid="27648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276494"/>
                                        </p:tgtEl>
                                        <p:attrNameLst>
                                          <p:attrName>style.visibility</p:attrName>
                                        </p:attrNameLst>
                                      </p:cBhvr>
                                      <p:to>
                                        <p:strVal val="visible"/>
                                      </p:to>
                                    </p:set>
                                    <p:animEffect transition="in" filter="dissolve">
                                      <p:cBhvr>
                                        <p:cTn id="27" dur="500"/>
                                        <p:tgtEl>
                                          <p:spTgt spid="27649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276500"/>
                                        </p:tgtEl>
                                        <p:attrNameLst>
                                          <p:attrName>style.visibility</p:attrName>
                                        </p:attrNameLst>
                                      </p:cBhvr>
                                      <p:to>
                                        <p:strVal val="visible"/>
                                      </p:to>
                                    </p:set>
                                    <p:animEffect transition="in" filter="dissolve">
                                      <p:cBhvr>
                                        <p:cTn id="30" dur="500"/>
                                        <p:tgtEl>
                                          <p:spTgt spid="276500"/>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9" presetClass="entr" presetSubtype="0" fill="hold" nodeType="clickEffect">
                                  <p:stCondLst>
                                    <p:cond delay="0"/>
                                  </p:stCondLst>
                                  <p:childTnLst>
                                    <p:set>
                                      <p:cBhvr>
                                        <p:cTn id="34" dur="1" fill="hold">
                                          <p:stCondLst>
                                            <p:cond delay="0"/>
                                          </p:stCondLst>
                                        </p:cTn>
                                        <p:tgtEl>
                                          <p:spTgt spid="276493"/>
                                        </p:tgtEl>
                                        <p:attrNameLst>
                                          <p:attrName>style.visibility</p:attrName>
                                        </p:attrNameLst>
                                      </p:cBhvr>
                                      <p:to>
                                        <p:strVal val="visible"/>
                                      </p:to>
                                    </p:set>
                                    <p:animEffect transition="in" filter="dissolve">
                                      <p:cBhvr>
                                        <p:cTn id="35" dur="500"/>
                                        <p:tgtEl>
                                          <p:spTgt spid="276493"/>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276499"/>
                                        </p:tgtEl>
                                        <p:attrNameLst>
                                          <p:attrName>style.visibility</p:attrName>
                                        </p:attrNameLst>
                                      </p:cBhvr>
                                      <p:to>
                                        <p:strVal val="visible"/>
                                      </p:to>
                                    </p:set>
                                    <p:animEffect transition="in" filter="dissolve">
                                      <p:cBhvr>
                                        <p:cTn id="38" dur="500"/>
                                        <p:tgtEl>
                                          <p:spTgt spid="276499"/>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276498"/>
                                        </p:tgtEl>
                                        <p:attrNameLst>
                                          <p:attrName>style.visibility</p:attrName>
                                        </p:attrNameLst>
                                      </p:cBhvr>
                                      <p:to>
                                        <p:strVal val="visible"/>
                                      </p:to>
                                    </p:set>
                                    <p:animEffect transition="in" filter="dissolve">
                                      <p:cBhvr>
                                        <p:cTn id="43" dur="500"/>
                                        <p:tgtEl>
                                          <p:spTgt spid="276498"/>
                                        </p:tgtEl>
                                      </p:cBhvr>
                                    </p:animEffect>
                                  </p:childTnLst>
                                </p:cTn>
                              </p:par>
                              <p:par>
                                <p:cTn id="44" presetID="9" presetClass="entr" presetSubtype="0" fill="hold" nodeType="withEffect">
                                  <p:stCondLst>
                                    <p:cond delay="0"/>
                                  </p:stCondLst>
                                  <p:childTnLst>
                                    <p:set>
                                      <p:cBhvr>
                                        <p:cTn id="45" dur="1" fill="hold">
                                          <p:stCondLst>
                                            <p:cond delay="0"/>
                                          </p:stCondLst>
                                        </p:cTn>
                                        <p:tgtEl>
                                          <p:spTgt spid="276497"/>
                                        </p:tgtEl>
                                        <p:attrNameLst>
                                          <p:attrName>style.visibility</p:attrName>
                                        </p:attrNameLst>
                                      </p:cBhvr>
                                      <p:to>
                                        <p:strVal val="visible"/>
                                      </p:to>
                                    </p:set>
                                    <p:animEffect transition="in" filter="dissolve">
                                      <p:cBhvr>
                                        <p:cTn id="46" dur="500"/>
                                        <p:tgtEl>
                                          <p:spTgt spid="276497"/>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276501"/>
                                        </p:tgtEl>
                                        <p:attrNameLst>
                                          <p:attrName>style.visibility</p:attrName>
                                        </p:attrNameLst>
                                      </p:cBhvr>
                                      <p:to>
                                        <p:strVal val="visible"/>
                                      </p:to>
                                    </p:set>
                                    <p:animEffect transition="in" filter="dissolve">
                                      <p:cBhvr>
                                        <p:cTn id="49" dur="500"/>
                                        <p:tgtEl>
                                          <p:spTgt spid="276501"/>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30" presetClass="entr" presetSubtype="0" fill="hold" grpId="0" nodeType="clickEffect">
                                  <p:stCondLst>
                                    <p:cond delay="0"/>
                                  </p:stCondLst>
                                  <p:childTnLst>
                                    <p:set>
                                      <p:cBhvr>
                                        <p:cTn id="53" dur="1" fill="hold">
                                          <p:stCondLst>
                                            <p:cond delay="0"/>
                                          </p:stCondLst>
                                        </p:cTn>
                                        <p:tgtEl>
                                          <p:spTgt spid="276508"/>
                                        </p:tgtEl>
                                        <p:attrNameLst>
                                          <p:attrName>style.visibility</p:attrName>
                                        </p:attrNameLst>
                                      </p:cBhvr>
                                      <p:to>
                                        <p:strVal val="visible"/>
                                      </p:to>
                                    </p:set>
                                    <p:animEffect transition="in" filter="fade">
                                      <p:cBhvr>
                                        <p:cTn id="54" dur="800" decel="100000"/>
                                        <p:tgtEl>
                                          <p:spTgt spid="276508"/>
                                        </p:tgtEl>
                                      </p:cBhvr>
                                    </p:animEffect>
                                    <p:anim calcmode="lin" valueType="num">
                                      <p:cBhvr>
                                        <p:cTn id="55" dur="800" decel="100000" fill="hold"/>
                                        <p:tgtEl>
                                          <p:spTgt spid="276508"/>
                                        </p:tgtEl>
                                        <p:attrNameLst>
                                          <p:attrName>style.rotation</p:attrName>
                                        </p:attrNameLst>
                                      </p:cBhvr>
                                      <p:tavLst>
                                        <p:tav tm="0">
                                          <p:val>
                                            <p:fltVal val="-90"/>
                                          </p:val>
                                        </p:tav>
                                        <p:tav tm="100000">
                                          <p:val>
                                            <p:fltVal val="0"/>
                                          </p:val>
                                        </p:tav>
                                      </p:tavLst>
                                    </p:anim>
                                    <p:anim calcmode="lin" valueType="num">
                                      <p:cBhvr>
                                        <p:cTn id="56" dur="800" decel="100000" fill="hold"/>
                                        <p:tgtEl>
                                          <p:spTgt spid="276508"/>
                                        </p:tgtEl>
                                        <p:attrNameLst>
                                          <p:attrName>ppt_x</p:attrName>
                                        </p:attrNameLst>
                                      </p:cBhvr>
                                      <p:tavLst>
                                        <p:tav tm="0">
                                          <p:val>
                                            <p:strVal val="#ppt_x+0.4"/>
                                          </p:val>
                                        </p:tav>
                                        <p:tav tm="100000">
                                          <p:val>
                                            <p:strVal val="#ppt_x-0.05"/>
                                          </p:val>
                                        </p:tav>
                                      </p:tavLst>
                                    </p:anim>
                                    <p:anim calcmode="lin" valueType="num">
                                      <p:cBhvr>
                                        <p:cTn id="57" dur="800" decel="100000" fill="hold"/>
                                        <p:tgtEl>
                                          <p:spTgt spid="276508"/>
                                        </p:tgtEl>
                                        <p:attrNameLst>
                                          <p:attrName>ppt_y</p:attrName>
                                        </p:attrNameLst>
                                      </p:cBhvr>
                                      <p:tavLst>
                                        <p:tav tm="0">
                                          <p:val>
                                            <p:strVal val="#ppt_y-0.4"/>
                                          </p:val>
                                        </p:tav>
                                        <p:tav tm="100000">
                                          <p:val>
                                            <p:strVal val="#ppt_y+0.1"/>
                                          </p:val>
                                        </p:tav>
                                      </p:tavLst>
                                    </p:anim>
                                    <p:anim calcmode="lin" valueType="num">
                                      <p:cBhvr>
                                        <p:cTn id="58" dur="200" accel="100000" fill="hold">
                                          <p:stCondLst>
                                            <p:cond delay="800"/>
                                          </p:stCondLst>
                                        </p:cTn>
                                        <p:tgtEl>
                                          <p:spTgt spid="276508"/>
                                        </p:tgtEl>
                                        <p:attrNameLst>
                                          <p:attrName>ppt_x</p:attrName>
                                        </p:attrNameLst>
                                      </p:cBhvr>
                                      <p:tavLst>
                                        <p:tav tm="0">
                                          <p:val>
                                            <p:strVal val="#ppt_x-0.05"/>
                                          </p:val>
                                        </p:tav>
                                        <p:tav tm="100000">
                                          <p:val>
                                            <p:strVal val="#ppt_x"/>
                                          </p:val>
                                        </p:tav>
                                      </p:tavLst>
                                    </p:anim>
                                    <p:anim calcmode="lin" valueType="num">
                                      <p:cBhvr>
                                        <p:cTn id="59" dur="200" accel="100000" fill="hold">
                                          <p:stCondLst>
                                            <p:cond delay="800"/>
                                          </p:stCondLst>
                                        </p:cTn>
                                        <p:tgtEl>
                                          <p:spTgt spid="276508"/>
                                        </p:tgtEl>
                                        <p:attrNameLst>
                                          <p:attrName>ppt_y</p:attrName>
                                        </p:attrNameLst>
                                      </p:cBhvr>
                                      <p:tavLst>
                                        <p:tav tm="0">
                                          <p:val>
                                            <p:strVal val="#ppt_y+0.1"/>
                                          </p:val>
                                        </p:tav>
                                        <p:tav tm="100000">
                                          <p:val>
                                            <p:strVal val="#ppt_y"/>
                                          </p:val>
                                        </p:tav>
                                      </p:tavLst>
                                    </p:anim>
                                  </p:childTnLst>
                                </p:cTn>
                              </p:par>
                            </p:childTnLst>
                          </p:cTn>
                        </p:par>
                      </p:childTnLst>
                    </p:cTn>
                  </p:par>
                  <p:par>
                    <p:cTn id="60" fill="hold" nodeType="clickPar">
                      <p:stCondLst>
                        <p:cond delay="indefinite"/>
                      </p:stCondLst>
                      <p:childTnLst>
                        <p:par>
                          <p:cTn id="61" fill="hold" nodeType="withGroup">
                            <p:stCondLst>
                              <p:cond delay="0"/>
                            </p:stCondLst>
                            <p:childTnLst>
                              <p:par>
                                <p:cTn id="62" presetID="9" presetClass="entr" presetSubtype="0" fill="hold" grpId="0" nodeType="clickEffect">
                                  <p:stCondLst>
                                    <p:cond delay="0"/>
                                  </p:stCondLst>
                                  <p:childTnLst>
                                    <p:set>
                                      <p:cBhvr>
                                        <p:cTn id="63" dur="1" fill="hold">
                                          <p:stCondLst>
                                            <p:cond delay="0"/>
                                          </p:stCondLst>
                                        </p:cTn>
                                        <p:tgtEl>
                                          <p:spTgt spid="276505"/>
                                        </p:tgtEl>
                                        <p:attrNameLst>
                                          <p:attrName>style.visibility</p:attrName>
                                        </p:attrNameLst>
                                      </p:cBhvr>
                                      <p:to>
                                        <p:strVal val="visible"/>
                                      </p:to>
                                    </p:set>
                                    <p:animEffect transition="in" filter="dissolve">
                                      <p:cBhvr>
                                        <p:cTn id="64" dur="500"/>
                                        <p:tgtEl>
                                          <p:spTgt spid="276505"/>
                                        </p:tgtEl>
                                      </p:cBhvr>
                                    </p:animEffect>
                                  </p:childTnLst>
                                </p:cTn>
                              </p:par>
                              <p:par>
                                <p:cTn id="65" presetID="9" presetClass="entr" presetSubtype="0" fill="hold" nodeType="withEffect">
                                  <p:stCondLst>
                                    <p:cond delay="0"/>
                                  </p:stCondLst>
                                  <p:childTnLst>
                                    <p:set>
                                      <p:cBhvr>
                                        <p:cTn id="66" dur="1" fill="hold">
                                          <p:stCondLst>
                                            <p:cond delay="0"/>
                                          </p:stCondLst>
                                        </p:cTn>
                                        <p:tgtEl>
                                          <p:spTgt spid="276504"/>
                                        </p:tgtEl>
                                        <p:attrNameLst>
                                          <p:attrName>style.visibility</p:attrName>
                                        </p:attrNameLst>
                                      </p:cBhvr>
                                      <p:to>
                                        <p:strVal val="visible"/>
                                      </p:to>
                                    </p:set>
                                    <p:animEffect transition="in" filter="dissolve">
                                      <p:cBhvr>
                                        <p:cTn id="67" dur="500"/>
                                        <p:tgtEl>
                                          <p:spTgt spid="276504"/>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276491"/>
                                        </p:tgtEl>
                                        <p:attrNameLst>
                                          <p:attrName>style.visibility</p:attrName>
                                        </p:attrNameLst>
                                      </p:cBhvr>
                                      <p:to>
                                        <p:strVal val="visible"/>
                                      </p:to>
                                    </p:set>
                                    <p:animEffect transition="in" filter="dissolve">
                                      <p:cBhvr>
                                        <p:cTn id="72" dur="500"/>
                                        <p:tgtEl>
                                          <p:spTgt spid="276491"/>
                                        </p:tgtEl>
                                      </p:cBhvr>
                                    </p:animEffect>
                                  </p:childTnLst>
                                </p:cTn>
                              </p:par>
                              <p:par>
                                <p:cTn id="73" presetID="9" presetClass="entr" presetSubtype="0" fill="hold" nodeType="withEffect">
                                  <p:stCondLst>
                                    <p:cond delay="0"/>
                                  </p:stCondLst>
                                  <p:childTnLst>
                                    <p:set>
                                      <p:cBhvr>
                                        <p:cTn id="74" dur="1" fill="hold">
                                          <p:stCondLst>
                                            <p:cond delay="0"/>
                                          </p:stCondLst>
                                        </p:cTn>
                                        <p:tgtEl>
                                          <p:spTgt spid="276486"/>
                                        </p:tgtEl>
                                        <p:attrNameLst>
                                          <p:attrName>style.visibility</p:attrName>
                                        </p:attrNameLst>
                                      </p:cBhvr>
                                      <p:to>
                                        <p:strVal val="visible"/>
                                      </p:to>
                                    </p:set>
                                    <p:animEffect transition="in" filter="dissolve">
                                      <p:cBhvr>
                                        <p:cTn id="75" dur="500"/>
                                        <p:tgtEl>
                                          <p:spTgt spid="276486"/>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9" presetClass="entr" presetSubtype="0" fill="hold" grpId="0" nodeType="clickEffect">
                                  <p:stCondLst>
                                    <p:cond delay="0"/>
                                  </p:stCondLst>
                                  <p:childTnLst>
                                    <p:set>
                                      <p:cBhvr>
                                        <p:cTn id="79" dur="1" fill="hold">
                                          <p:stCondLst>
                                            <p:cond delay="0"/>
                                          </p:stCondLst>
                                        </p:cTn>
                                        <p:tgtEl>
                                          <p:spTgt spid="276490"/>
                                        </p:tgtEl>
                                        <p:attrNameLst>
                                          <p:attrName>style.visibility</p:attrName>
                                        </p:attrNameLst>
                                      </p:cBhvr>
                                      <p:to>
                                        <p:strVal val="visible"/>
                                      </p:to>
                                    </p:set>
                                    <p:animEffect transition="in" filter="dissolve">
                                      <p:cBhvr>
                                        <p:cTn id="80" dur="500"/>
                                        <p:tgtEl>
                                          <p:spTgt spid="276490"/>
                                        </p:tgtEl>
                                      </p:cBhvr>
                                    </p:animEffect>
                                  </p:childTnLst>
                                </p:cTn>
                              </p:par>
                              <p:par>
                                <p:cTn id="81" presetID="9" presetClass="entr" presetSubtype="0" fill="hold" nodeType="withEffect">
                                  <p:stCondLst>
                                    <p:cond delay="0"/>
                                  </p:stCondLst>
                                  <p:childTnLst>
                                    <p:set>
                                      <p:cBhvr>
                                        <p:cTn id="82" dur="1" fill="hold">
                                          <p:stCondLst>
                                            <p:cond delay="0"/>
                                          </p:stCondLst>
                                        </p:cTn>
                                        <p:tgtEl>
                                          <p:spTgt spid="276488"/>
                                        </p:tgtEl>
                                        <p:attrNameLst>
                                          <p:attrName>style.visibility</p:attrName>
                                        </p:attrNameLst>
                                      </p:cBhvr>
                                      <p:to>
                                        <p:strVal val="visible"/>
                                      </p:to>
                                    </p:set>
                                    <p:animEffect transition="in" filter="dissolve">
                                      <p:cBhvr>
                                        <p:cTn id="83" dur="500"/>
                                        <p:tgtEl>
                                          <p:spTgt spid="276488"/>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9" presetClass="entr" presetSubtype="0" fill="hold" grpId="0" nodeType="clickEffect">
                                  <p:stCondLst>
                                    <p:cond delay="0"/>
                                  </p:stCondLst>
                                  <p:childTnLst>
                                    <p:set>
                                      <p:cBhvr>
                                        <p:cTn id="87" dur="1" fill="hold">
                                          <p:stCondLst>
                                            <p:cond delay="0"/>
                                          </p:stCondLst>
                                        </p:cTn>
                                        <p:tgtEl>
                                          <p:spTgt spid="276487"/>
                                        </p:tgtEl>
                                        <p:attrNameLst>
                                          <p:attrName>style.visibility</p:attrName>
                                        </p:attrNameLst>
                                      </p:cBhvr>
                                      <p:to>
                                        <p:strVal val="visible"/>
                                      </p:to>
                                    </p:set>
                                    <p:animEffect transition="in" filter="dissolve">
                                      <p:cBhvr>
                                        <p:cTn id="88" dur="500"/>
                                        <p:tgtEl>
                                          <p:spTgt spid="276487"/>
                                        </p:tgtEl>
                                      </p:cBhvr>
                                    </p:animEffect>
                                  </p:childTnLst>
                                </p:cTn>
                              </p:par>
                              <p:par>
                                <p:cTn id="89" presetID="9" presetClass="entr" presetSubtype="0" fill="hold" nodeType="withEffect">
                                  <p:stCondLst>
                                    <p:cond delay="0"/>
                                  </p:stCondLst>
                                  <p:childTnLst>
                                    <p:set>
                                      <p:cBhvr>
                                        <p:cTn id="90" dur="1" fill="hold">
                                          <p:stCondLst>
                                            <p:cond delay="0"/>
                                          </p:stCondLst>
                                        </p:cTn>
                                        <p:tgtEl>
                                          <p:spTgt spid="276483"/>
                                        </p:tgtEl>
                                        <p:attrNameLst>
                                          <p:attrName>style.visibility</p:attrName>
                                        </p:attrNameLst>
                                      </p:cBhvr>
                                      <p:to>
                                        <p:strVal val="visible"/>
                                      </p:to>
                                    </p:set>
                                    <p:animEffect transition="in" filter="dissolve">
                                      <p:cBhvr>
                                        <p:cTn id="91" dur="500"/>
                                        <p:tgtEl>
                                          <p:spTgt spid="276483"/>
                                        </p:tgtEl>
                                      </p:cBhvr>
                                    </p:animEffect>
                                  </p:childTnLst>
                                </p:cTn>
                              </p:par>
                              <p:par>
                                <p:cTn id="92" presetID="9" presetClass="entr" presetSubtype="0" fill="hold" grpId="0" nodeType="withEffect">
                                  <p:stCondLst>
                                    <p:cond delay="0"/>
                                  </p:stCondLst>
                                  <p:childTnLst>
                                    <p:set>
                                      <p:cBhvr>
                                        <p:cTn id="93" dur="1" fill="hold">
                                          <p:stCondLst>
                                            <p:cond delay="0"/>
                                          </p:stCondLst>
                                        </p:cTn>
                                        <p:tgtEl>
                                          <p:spTgt spid="276484"/>
                                        </p:tgtEl>
                                        <p:attrNameLst>
                                          <p:attrName>style.visibility</p:attrName>
                                        </p:attrNameLst>
                                      </p:cBhvr>
                                      <p:to>
                                        <p:strVal val="visible"/>
                                      </p:to>
                                    </p:set>
                                    <p:animEffect transition="in" filter="dissolve">
                                      <p:cBhvr>
                                        <p:cTn id="94" dur="500"/>
                                        <p:tgtEl>
                                          <p:spTgt spid="276484"/>
                                        </p:tgtEl>
                                      </p:cBhvr>
                                    </p:animEffect>
                                  </p:childTnLst>
                                </p:cTn>
                              </p:par>
                            </p:childTnLst>
                          </p:cTn>
                        </p:par>
                      </p:childTnLst>
                    </p:cTn>
                  </p:par>
                  <p:par>
                    <p:cTn id="95" fill="hold" nodeType="clickPar">
                      <p:stCondLst>
                        <p:cond delay="indefinite"/>
                      </p:stCondLst>
                      <p:childTnLst>
                        <p:par>
                          <p:cTn id="96" fill="hold" nodeType="withGroup">
                            <p:stCondLst>
                              <p:cond delay="0"/>
                            </p:stCondLst>
                            <p:childTnLst>
                              <p:par>
                                <p:cTn id="97" presetID="30" presetClass="entr" presetSubtype="0" fill="hold" grpId="0" nodeType="clickEffect">
                                  <p:stCondLst>
                                    <p:cond delay="0"/>
                                  </p:stCondLst>
                                  <p:childTnLst>
                                    <p:set>
                                      <p:cBhvr>
                                        <p:cTn id="98" dur="1" fill="hold">
                                          <p:stCondLst>
                                            <p:cond delay="0"/>
                                          </p:stCondLst>
                                        </p:cTn>
                                        <p:tgtEl>
                                          <p:spTgt spid="276502"/>
                                        </p:tgtEl>
                                        <p:attrNameLst>
                                          <p:attrName>style.visibility</p:attrName>
                                        </p:attrNameLst>
                                      </p:cBhvr>
                                      <p:to>
                                        <p:strVal val="visible"/>
                                      </p:to>
                                    </p:set>
                                    <p:animEffect transition="in" filter="fade">
                                      <p:cBhvr>
                                        <p:cTn id="99" dur="800" decel="100000"/>
                                        <p:tgtEl>
                                          <p:spTgt spid="276502"/>
                                        </p:tgtEl>
                                      </p:cBhvr>
                                    </p:animEffect>
                                    <p:anim calcmode="lin" valueType="num">
                                      <p:cBhvr>
                                        <p:cTn id="100" dur="800" decel="100000" fill="hold"/>
                                        <p:tgtEl>
                                          <p:spTgt spid="276502"/>
                                        </p:tgtEl>
                                        <p:attrNameLst>
                                          <p:attrName>style.rotation</p:attrName>
                                        </p:attrNameLst>
                                      </p:cBhvr>
                                      <p:tavLst>
                                        <p:tav tm="0">
                                          <p:val>
                                            <p:fltVal val="-90"/>
                                          </p:val>
                                        </p:tav>
                                        <p:tav tm="100000">
                                          <p:val>
                                            <p:fltVal val="0"/>
                                          </p:val>
                                        </p:tav>
                                      </p:tavLst>
                                    </p:anim>
                                    <p:anim calcmode="lin" valueType="num">
                                      <p:cBhvr>
                                        <p:cTn id="101" dur="800" decel="100000" fill="hold"/>
                                        <p:tgtEl>
                                          <p:spTgt spid="276502"/>
                                        </p:tgtEl>
                                        <p:attrNameLst>
                                          <p:attrName>ppt_x</p:attrName>
                                        </p:attrNameLst>
                                      </p:cBhvr>
                                      <p:tavLst>
                                        <p:tav tm="0">
                                          <p:val>
                                            <p:strVal val="#ppt_x+0.4"/>
                                          </p:val>
                                        </p:tav>
                                        <p:tav tm="100000">
                                          <p:val>
                                            <p:strVal val="#ppt_x-0.05"/>
                                          </p:val>
                                        </p:tav>
                                      </p:tavLst>
                                    </p:anim>
                                    <p:anim calcmode="lin" valueType="num">
                                      <p:cBhvr>
                                        <p:cTn id="102" dur="800" decel="100000" fill="hold"/>
                                        <p:tgtEl>
                                          <p:spTgt spid="276502"/>
                                        </p:tgtEl>
                                        <p:attrNameLst>
                                          <p:attrName>ppt_y</p:attrName>
                                        </p:attrNameLst>
                                      </p:cBhvr>
                                      <p:tavLst>
                                        <p:tav tm="0">
                                          <p:val>
                                            <p:strVal val="#ppt_y-0.4"/>
                                          </p:val>
                                        </p:tav>
                                        <p:tav tm="100000">
                                          <p:val>
                                            <p:strVal val="#ppt_y+0.1"/>
                                          </p:val>
                                        </p:tav>
                                      </p:tavLst>
                                    </p:anim>
                                    <p:anim calcmode="lin" valueType="num">
                                      <p:cBhvr>
                                        <p:cTn id="103" dur="200" accel="100000" fill="hold">
                                          <p:stCondLst>
                                            <p:cond delay="800"/>
                                          </p:stCondLst>
                                        </p:cTn>
                                        <p:tgtEl>
                                          <p:spTgt spid="276502"/>
                                        </p:tgtEl>
                                        <p:attrNameLst>
                                          <p:attrName>ppt_x</p:attrName>
                                        </p:attrNameLst>
                                      </p:cBhvr>
                                      <p:tavLst>
                                        <p:tav tm="0">
                                          <p:val>
                                            <p:strVal val="#ppt_x-0.05"/>
                                          </p:val>
                                        </p:tav>
                                        <p:tav tm="100000">
                                          <p:val>
                                            <p:strVal val="#ppt_x"/>
                                          </p:val>
                                        </p:tav>
                                      </p:tavLst>
                                    </p:anim>
                                    <p:anim calcmode="lin" valueType="num">
                                      <p:cBhvr>
                                        <p:cTn id="104" dur="200" accel="100000" fill="hold">
                                          <p:stCondLst>
                                            <p:cond delay="800"/>
                                          </p:stCondLst>
                                        </p:cTn>
                                        <p:tgtEl>
                                          <p:spTgt spid="276502"/>
                                        </p:tgtEl>
                                        <p:attrNameLst>
                                          <p:attrName>ppt_y</p:attrName>
                                        </p:attrNameLst>
                                      </p:cBhvr>
                                      <p:tavLst>
                                        <p:tav tm="0">
                                          <p:val>
                                            <p:strVal val="#ppt_y+0.1"/>
                                          </p:val>
                                        </p:tav>
                                        <p:tav tm="100000">
                                          <p:val>
                                            <p:strVal val="#ppt_y"/>
                                          </p:val>
                                        </p:tav>
                                      </p:tavLst>
                                    </p:anim>
                                  </p:childTnLst>
                                </p:cTn>
                              </p:par>
                              <p:par>
                                <p:cTn id="105" presetID="9" presetClass="entr" presetSubtype="0" fill="hold" grpId="0" nodeType="with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dissolve">
                                      <p:cBhvr>
                                        <p:cTn id="107" dur="500"/>
                                        <p:tgtEl>
                                          <p:spTgt spid="29"/>
                                        </p:tgtEl>
                                      </p:cBhvr>
                                    </p:animEffect>
                                  </p:childTnLst>
                                </p:cTn>
                              </p:par>
                              <p:par>
                                <p:cTn id="108" presetID="9" presetClass="entr" presetSubtype="0" fill="hold" grpId="0" nodeType="withEffect">
                                  <p:stCondLst>
                                    <p:cond delay="0"/>
                                  </p:stCondLst>
                                  <p:childTnLst>
                                    <p:set>
                                      <p:cBhvr>
                                        <p:cTn id="109" dur="1" fill="hold">
                                          <p:stCondLst>
                                            <p:cond delay="0"/>
                                          </p:stCondLst>
                                        </p:cTn>
                                        <p:tgtEl>
                                          <p:spTgt spid="30"/>
                                        </p:tgtEl>
                                        <p:attrNameLst>
                                          <p:attrName>style.visibility</p:attrName>
                                        </p:attrNameLst>
                                      </p:cBhvr>
                                      <p:to>
                                        <p:strVal val="visible"/>
                                      </p:to>
                                    </p:set>
                                    <p:animEffect transition="in" filter="dissolve">
                                      <p:cBhvr>
                                        <p:cTn id="110" dur="500"/>
                                        <p:tgtEl>
                                          <p:spTgt spid="30"/>
                                        </p:tgtEl>
                                      </p:cBhvr>
                                    </p:animEffect>
                                  </p:childTnLst>
                                </p:cTn>
                              </p:par>
                              <p:par>
                                <p:cTn id="111" presetID="9"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dissolve">
                                      <p:cBhvr>
                                        <p:cTn id="113" dur="500"/>
                                        <p:tgtEl>
                                          <p:spTgt spid="31"/>
                                        </p:tgtEl>
                                      </p:cBhvr>
                                    </p:animEffect>
                                  </p:childTnLst>
                                </p:cTn>
                              </p:par>
                              <p:par>
                                <p:cTn id="114" presetID="9" presetClass="entr" presetSubtype="0" fill="hold" grpId="0" nodeType="with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dissolve">
                                      <p:cBhvr>
                                        <p:cTn id="116" dur="500"/>
                                        <p:tgtEl>
                                          <p:spTgt spid="32"/>
                                        </p:tgtEl>
                                      </p:cBhvr>
                                    </p:animEffect>
                                  </p:childTnLst>
                                </p:cTn>
                              </p:par>
                              <p:par>
                                <p:cTn id="117" presetID="9" presetClass="entr" presetSubtype="0" fill="hold" grpId="0" nodeType="withEffect">
                                  <p:stCondLst>
                                    <p:cond delay="0"/>
                                  </p:stCondLst>
                                  <p:childTnLst>
                                    <p:set>
                                      <p:cBhvr>
                                        <p:cTn id="118" dur="1" fill="hold">
                                          <p:stCondLst>
                                            <p:cond delay="0"/>
                                          </p:stCondLst>
                                        </p:cTn>
                                        <p:tgtEl>
                                          <p:spTgt spid="33"/>
                                        </p:tgtEl>
                                        <p:attrNameLst>
                                          <p:attrName>style.visibility</p:attrName>
                                        </p:attrNameLst>
                                      </p:cBhvr>
                                      <p:to>
                                        <p:strVal val="visible"/>
                                      </p:to>
                                    </p:set>
                                    <p:animEffect transition="in" filter="dissolve">
                                      <p:cBhvr>
                                        <p:cTn id="119" dur="500"/>
                                        <p:tgtEl>
                                          <p:spTgt spid="33"/>
                                        </p:tgtEl>
                                      </p:cBhvr>
                                    </p:animEffect>
                                  </p:childTnLst>
                                </p:cTn>
                              </p:par>
                              <p:par>
                                <p:cTn id="120" presetID="9" presetClass="entr" presetSubtype="0" fill="hold" grpId="0" nodeType="with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dissolve">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484" grpId="0"/>
      <p:bldP spid="276487" grpId="0" animBg="1"/>
      <p:bldP spid="276490" grpId="0" animBg="1"/>
      <p:bldP spid="276491" grpId="0" animBg="1"/>
      <p:bldP spid="276492" grpId="0"/>
      <p:bldP spid="276498" grpId="0"/>
      <p:bldP spid="276499" grpId="0" animBg="1"/>
      <p:bldP spid="276500" grpId="0" animBg="1"/>
      <p:bldP spid="276501" grpId="0" animBg="1"/>
      <p:bldP spid="276502" grpId="0" animBg="1"/>
      <p:bldP spid="276505" grpId="0" animBg="1"/>
      <p:bldP spid="276507" grpId="0" animBg="1"/>
      <p:bldP spid="276508" grpId="0" animBg="1"/>
      <p:bldP spid="29" grpId="0"/>
      <p:bldP spid="30" grpId="0"/>
      <p:bldP spid="31" grpId="0"/>
      <p:bldP spid="32" grpId="0"/>
      <p:bldP spid="33" grpId="0"/>
      <p:bldP spid="3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451113" y="1120603"/>
            <a:ext cx="9730408" cy="4524315"/>
          </a:xfrm>
          <a:prstGeom prst="rect">
            <a:avLst/>
          </a:prstGeom>
        </p:spPr>
        <p:txBody>
          <a:bodyPr wrap="square">
            <a:spAutoFit/>
          </a:bodyPr>
          <a:lstStyle/>
          <a:p>
            <a:r>
              <a:rPr lang="it-IT" sz="3600" dirty="0"/>
              <a:t>La dimissione protetta è l’insieme delle azioni che costituiscono il </a:t>
            </a:r>
            <a:r>
              <a:rPr lang="it-IT" sz="3600" dirty="0">
                <a:solidFill>
                  <a:srgbClr val="FFFF00"/>
                </a:solidFill>
              </a:rPr>
              <a:t>processo</a:t>
            </a:r>
            <a:r>
              <a:rPr lang="it-IT" sz="3600" dirty="0"/>
              <a:t> di passaggio organizzato di un paziente da un </a:t>
            </a:r>
            <a:r>
              <a:rPr lang="it-IT" sz="3600" dirty="0" err="1"/>
              <a:t>setting</a:t>
            </a:r>
            <a:r>
              <a:rPr lang="it-IT" sz="3600" dirty="0"/>
              <a:t> di cura ospedaliera a quello di assistenza territoriale e si applica ai pazienti “fragili”, minori, adulti ed anziani, affetti da più patologie croniche/limitazioni funzionali/disabilità, al fine di assicurare la continuità̀ del percorso assistenziale</a:t>
            </a:r>
          </a:p>
        </p:txBody>
      </p:sp>
    </p:spTree>
    <p:extLst>
      <p:ext uri="{BB962C8B-B14F-4D97-AF65-F5344CB8AC3E}">
        <p14:creationId xmlns:p14="http://schemas.microsoft.com/office/powerpoint/2010/main" val="5345783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908039" y="1676400"/>
            <a:ext cx="10724322"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spcBef>
                <a:spcPct val="50000"/>
              </a:spcBef>
            </a:pPr>
            <a:r>
              <a:rPr lang="it-IT" altLang="it-IT" sz="3600" dirty="0">
                <a:latin typeface="+mn-lt"/>
              </a:rPr>
              <a:t>E’ la dimissione dall’Ospedale di Pazienti che hanno superato la “fase critica” che ha determinato il ricovero, ma che non hanno ancora esaurito lo “stato di bisogno” e per i quali è necessario formulare prima della dimissione un piano di interventi socio-sanitari che garantisca la continuità assistenziale nei servizi territoriali domiciliari o residenziali </a:t>
            </a:r>
          </a:p>
        </p:txBody>
      </p:sp>
      <p:sp>
        <p:nvSpPr>
          <p:cNvPr id="17413" name="Rectangle 5"/>
          <p:cNvSpPr>
            <a:spLocks noGrp="1" noChangeArrowheads="1"/>
          </p:cNvSpPr>
          <p:nvPr>
            <p:ph type="title" idx="4294967295"/>
          </p:nvPr>
        </p:nvSpPr>
        <p:spPr>
          <a:xfrm>
            <a:off x="1981200" y="533400"/>
            <a:ext cx="8229600" cy="1143000"/>
          </a:xfrm>
        </p:spPr>
        <p:txBody>
          <a:bodyPr/>
          <a:lstStyle/>
          <a:p>
            <a:r>
              <a:rPr lang="it-IT" altLang="it-IT" b="1" dirty="0">
                <a:solidFill>
                  <a:srgbClr val="FFFF00"/>
                </a:solidFill>
              </a:rPr>
              <a:t>Dimissione Ospedaliera Protetta (DOP)</a:t>
            </a:r>
          </a:p>
        </p:txBody>
      </p:sp>
    </p:spTree>
    <p:extLst>
      <p:ext uri="{BB962C8B-B14F-4D97-AF65-F5344CB8AC3E}">
        <p14:creationId xmlns:p14="http://schemas.microsoft.com/office/powerpoint/2010/main" val="15506540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413"/>
                                        </p:tgtEl>
                                        <p:attrNameLst>
                                          <p:attrName>style.visibility</p:attrName>
                                        </p:attrNameLst>
                                      </p:cBhvr>
                                      <p:to>
                                        <p:strVal val="visible"/>
                                      </p:to>
                                    </p:set>
                                    <p:animEffect transition="in" filter="dissolve">
                                      <p:cBhvr>
                                        <p:cTn id="7" dur="500"/>
                                        <p:tgtEl>
                                          <p:spTgt spid="174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218"/>
                                        </p:tgtEl>
                                        <p:attrNameLst>
                                          <p:attrName>style.visibility</p:attrName>
                                        </p:attrNameLst>
                                      </p:cBhvr>
                                      <p:to>
                                        <p:strVal val="visible"/>
                                      </p:to>
                                    </p:set>
                                    <p:animEffect transition="in" filter="dissolve">
                                      <p:cBhvr>
                                        <p:cTn id="12"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P spid="174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99E8CD55-9B5A-2C4C-9FD2-F737B6F0C300}"/>
              </a:ext>
            </a:extLst>
          </p:cNvPr>
          <p:cNvSpPr/>
          <p:nvPr/>
        </p:nvSpPr>
        <p:spPr>
          <a:xfrm>
            <a:off x="2124221" y="830917"/>
            <a:ext cx="8637563" cy="5196166"/>
          </a:xfrm>
          <a:prstGeom prst="rect">
            <a:avLst/>
          </a:prstGeom>
        </p:spPr>
        <p:txBody>
          <a:bodyPr wrap="square">
            <a:spAutoFit/>
          </a:bodyPr>
          <a:lstStyle/>
          <a:p>
            <a:pPr marL="457200" indent="-457200">
              <a:lnSpc>
                <a:spcPct val="150000"/>
              </a:lnSpc>
              <a:buFont typeface="Arial" panose="020B0604020202020204" pitchFamily="34" charset="0"/>
              <a:buChar char="•"/>
            </a:pPr>
            <a:r>
              <a:rPr lang="it-IT" sz="2800" dirty="0"/>
              <a:t>La dimissione è un </a:t>
            </a:r>
            <a:r>
              <a:rPr lang="it-IT" sz="2800" dirty="0">
                <a:solidFill>
                  <a:srgbClr val="FFFF00"/>
                </a:solidFill>
              </a:rPr>
              <a:t>processo</a:t>
            </a:r>
            <a:r>
              <a:rPr lang="it-IT" sz="2800" dirty="0"/>
              <a:t> e non un evento isolato </a:t>
            </a:r>
          </a:p>
          <a:p>
            <a:pPr marL="457200" indent="-457200">
              <a:lnSpc>
                <a:spcPct val="150000"/>
              </a:lnSpc>
              <a:buFont typeface="Arial" panose="020B0604020202020204" pitchFamily="34" charset="0"/>
              <a:buChar char="•"/>
            </a:pPr>
            <a:r>
              <a:rPr lang="it-IT" sz="2800" dirty="0"/>
              <a:t>Richiede l’applicazione di una metodologia</a:t>
            </a:r>
          </a:p>
          <a:p>
            <a:pPr marL="457200" indent="-457200">
              <a:lnSpc>
                <a:spcPct val="150000"/>
              </a:lnSpc>
              <a:buFont typeface="Arial" panose="020B0604020202020204" pitchFamily="34" charset="0"/>
              <a:buChar char="•"/>
            </a:pPr>
            <a:r>
              <a:rPr lang="it-IT" sz="2800" dirty="0"/>
              <a:t>Il processo di valutazione e di dimissione deve essere centrato sulla persona </a:t>
            </a:r>
          </a:p>
          <a:p>
            <a:pPr marL="457200" indent="-457200">
              <a:lnSpc>
                <a:spcPct val="150000"/>
              </a:lnSpc>
              <a:buFont typeface="Arial" panose="020B0604020202020204" pitchFamily="34" charset="0"/>
              <a:buChar char="•"/>
            </a:pPr>
            <a:r>
              <a:rPr lang="it-IT" sz="2800" dirty="0"/>
              <a:t>Il processo di dimissione è responsabilità di tutti gli operatori sanitari in collaborazione con il paziente/familiare/</a:t>
            </a:r>
            <a:r>
              <a:rPr lang="it-IT" sz="2800" dirty="0" err="1"/>
              <a:t>caregiver</a:t>
            </a:r>
            <a:r>
              <a:rPr lang="it-IT" sz="2800" dirty="0"/>
              <a:t> </a:t>
            </a:r>
          </a:p>
          <a:p>
            <a:pPr marL="457200" indent="-457200">
              <a:lnSpc>
                <a:spcPct val="150000"/>
              </a:lnSpc>
              <a:buFont typeface="Arial" panose="020B0604020202020204" pitchFamily="34" charset="0"/>
              <a:buChar char="•"/>
            </a:pPr>
            <a:r>
              <a:rPr lang="it-IT" sz="2800" dirty="0"/>
              <a:t>E’ fondamentale un approccio multidisciplinare </a:t>
            </a:r>
          </a:p>
        </p:txBody>
      </p:sp>
    </p:spTree>
    <p:extLst>
      <p:ext uri="{BB962C8B-B14F-4D97-AF65-F5344CB8AC3E}">
        <p14:creationId xmlns:p14="http://schemas.microsoft.com/office/powerpoint/2010/main" val="22497748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166143" y="654783"/>
            <a:ext cx="7859713" cy="1143000"/>
          </a:xfrm>
        </p:spPr>
        <p:txBody>
          <a:bodyPr/>
          <a:lstStyle/>
          <a:p>
            <a:pPr algn="ctr"/>
            <a:r>
              <a:rPr lang="it-IT" altLang="it-IT" sz="3200" b="1" dirty="0">
                <a:solidFill>
                  <a:srgbClr val="FFFF00"/>
                </a:solidFill>
              </a:rPr>
              <a:t>Dinamiche familiari e servizi</a:t>
            </a:r>
          </a:p>
        </p:txBody>
      </p:sp>
      <p:sp>
        <p:nvSpPr>
          <p:cNvPr id="5123" name="Rectangle 3"/>
          <p:cNvSpPr>
            <a:spLocks noGrp="1" noChangeArrowheads="1"/>
          </p:cNvSpPr>
          <p:nvPr>
            <p:ph type="body" idx="1"/>
          </p:nvPr>
        </p:nvSpPr>
        <p:spPr>
          <a:xfrm>
            <a:off x="3108325" y="2096294"/>
            <a:ext cx="5975350" cy="2665412"/>
          </a:xfrm>
        </p:spPr>
        <p:txBody>
          <a:bodyPr>
            <a:normAutofit lnSpcReduction="10000"/>
          </a:bodyPr>
          <a:lstStyle/>
          <a:p>
            <a:pPr>
              <a:buFont typeface="Wingdings" charset="2"/>
              <a:buNone/>
            </a:pPr>
            <a:r>
              <a:rPr lang="it-IT" altLang="it-IT" sz="2800"/>
              <a:t>Rapporto con i servizi sanitari:</a:t>
            </a:r>
          </a:p>
          <a:p>
            <a:r>
              <a:rPr lang="it-IT" altLang="it-IT" sz="2800"/>
              <a:t> scismatico</a:t>
            </a:r>
          </a:p>
          <a:p>
            <a:r>
              <a:rPr lang="it-IT" altLang="it-IT" sz="2800"/>
              <a:t> critico (delega)</a:t>
            </a:r>
          </a:p>
          <a:p>
            <a:r>
              <a:rPr lang="it-IT" altLang="it-IT" sz="2800"/>
              <a:t> estroflessione dei problemi</a:t>
            </a:r>
          </a:p>
          <a:p>
            <a:r>
              <a:rPr lang="it-IT" altLang="it-IT" sz="2800"/>
              <a:t> cooperativo</a:t>
            </a:r>
          </a:p>
        </p:txBody>
      </p:sp>
    </p:spTree>
    <p:extLst>
      <p:ext uri="{BB962C8B-B14F-4D97-AF65-F5344CB8AC3E}">
        <p14:creationId xmlns:p14="http://schemas.microsoft.com/office/powerpoint/2010/main" val="14394734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descr="page19image23449536">
            <a:extLst>
              <a:ext uri="{FF2B5EF4-FFF2-40B4-BE49-F238E27FC236}">
                <a16:creationId xmlns:a16="http://schemas.microsoft.com/office/drawing/2014/main" id="{7F560040-1771-C74D-B7D6-C22E1A35D2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4173" y="1235142"/>
            <a:ext cx="3310596" cy="2475212"/>
          </a:xfrm>
          <a:prstGeom prst="rect">
            <a:avLst/>
          </a:prstGeom>
          <a:noFill/>
          <a:extLst>
            <a:ext uri="{909E8E84-426E-40DD-AFC4-6F175D3DCCD1}">
              <a14:hiddenFill xmlns:a14="http://schemas.microsoft.com/office/drawing/2010/main">
                <a:solidFill>
                  <a:srgbClr val="FFFFFF"/>
                </a:solidFill>
              </a14:hiddenFill>
            </a:ext>
          </a:extLst>
        </p:spPr>
      </p:pic>
      <p:sp>
        <p:nvSpPr>
          <p:cNvPr id="2" name="Rettangolo 1">
            <a:extLst>
              <a:ext uri="{FF2B5EF4-FFF2-40B4-BE49-F238E27FC236}">
                <a16:creationId xmlns:a16="http://schemas.microsoft.com/office/drawing/2014/main" id="{E55F434F-F5BA-C949-9AE0-85F494027EFF}"/>
              </a:ext>
            </a:extLst>
          </p:cNvPr>
          <p:cNvSpPr/>
          <p:nvPr/>
        </p:nvSpPr>
        <p:spPr>
          <a:xfrm>
            <a:off x="834683" y="887454"/>
            <a:ext cx="10522634" cy="5016758"/>
          </a:xfrm>
          <a:prstGeom prst="rect">
            <a:avLst/>
          </a:prstGeom>
        </p:spPr>
        <p:txBody>
          <a:bodyPr wrap="square">
            <a:spAutoFit/>
          </a:bodyPr>
          <a:lstStyle/>
          <a:p>
            <a:r>
              <a:rPr lang="it-IT" sz="3200" dirty="0"/>
              <a:t>Alla base dell’assistenza centrata sul paziente c’è la </a:t>
            </a:r>
            <a:r>
              <a:rPr lang="it-IT" sz="3200" b="1" dirty="0"/>
              <a:t>relazione di cura</a:t>
            </a:r>
            <a:r>
              <a:rPr lang="it-IT" sz="3200" dirty="0"/>
              <a:t> tra il team multidisciplinare e paziente/familiare/</a:t>
            </a:r>
            <a:r>
              <a:rPr lang="it-IT" sz="3200" dirty="0" err="1"/>
              <a:t>caregiver</a:t>
            </a:r>
            <a:r>
              <a:rPr lang="it-IT" sz="3200" dirty="0"/>
              <a:t>. </a:t>
            </a:r>
          </a:p>
          <a:p>
            <a:endParaRPr lang="it-IT" sz="3200" dirty="0"/>
          </a:p>
          <a:p>
            <a:r>
              <a:rPr lang="it-IT" sz="3200" dirty="0"/>
              <a:t>Una relazione che si nutre di un </a:t>
            </a:r>
            <a:r>
              <a:rPr lang="it-IT" sz="3200" dirty="0">
                <a:solidFill>
                  <a:srgbClr val="FFFF00"/>
                </a:solidFill>
              </a:rPr>
              <a:t>continuo scambio bidirezionale </a:t>
            </a:r>
            <a:r>
              <a:rPr lang="it-IT" sz="3200" dirty="0"/>
              <a:t>d’informazioni finalizzato a esplorare le preferenze e i valori del paziente, ad aiutare il paziente e la sua famiglia a fare le scelte giuste, a facilitare l’accesso alle cure appropriate, a rendere possibili i cambiamenti negli stili di vita necessari per mantenere o migliorare lo stato di salute</a:t>
            </a:r>
          </a:p>
        </p:txBody>
      </p:sp>
    </p:spTree>
    <p:extLst>
      <p:ext uri="{BB962C8B-B14F-4D97-AF65-F5344CB8AC3E}">
        <p14:creationId xmlns:p14="http://schemas.microsoft.com/office/powerpoint/2010/main" val="40812795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0259DC32-D578-9D4E-B445-815B0767BB7F}"/>
              </a:ext>
            </a:extLst>
          </p:cNvPr>
          <p:cNvSpPr/>
          <p:nvPr/>
        </p:nvSpPr>
        <p:spPr>
          <a:xfrm>
            <a:off x="1025768" y="2174374"/>
            <a:ext cx="10140462" cy="3785652"/>
          </a:xfrm>
          <a:prstGeom prst="rect">
            <a:avLst/>
          </a:prstGeom>
        </p:spPr>
        <p:txBody>
          <a:bodyPr wrap="square">
            <a:spAutoFit/>
          </a:bodyPr>
          <a:lstStyle/>
          <a:p>
            <a:r>
              <a:rPr lang="it-IT" sz="2400" dirty="0">
                <a:latin typeface="Swis721BT"/>
              </a:rPr>
              <a:t>Valutazione delle attività̀ di vita quotidiana:</a:t>
            </a:r>
          </a:p>
          <a:p>
            <a:pPr marL="342900" indent="-342900">
              <a:buFont typeface="Arial" panose="020B0604020202020204" pitchFamily="34" charset="0"/>
              <a:buChar char="•"/>
            </a:pPr>
            <a:r>
              <a:rPr lang="it-IT" sz="2400" dirty="0">
                <a:latin typeface="Swis721BT"/>
              </a:rPr>
              <a:t>autonomia nelle attività̀ della vita quotidiana (ADL)</a:t>
            </a:r>
          </a:p>
          <a:p>
            <a:pPr marL="342900" indent="-342900">
              <a:buFont typeface="Arial" panose="020B0604020202020204" pitchFamily="34" charset="0"/>
              <a:buChar char="•"/>
            </a:pPr>
            <a:r>
              <a:rPr lang="it-IT" sz="2400" dirty="0">
                <a:latin typeface="Swis721BT"/>
              </a:rPr>
              <a:t>capacità di identificare e gestire le limitazioni </a:t>
            </a:r>
          </a:p>
          <a:p>
            <a:endParaRPr lang="it-IT" sz="2400" dirty="0"/>
          </a:p>
          <a:p>
            <a:r>
              <a:rPr lang="it-IT" sz="2400" dirty="0">
                <a:latin typeface="Swis721BT"/>
              </a:rPr>
              <a:t>Valutazione dello stato mentale:</a:t>
            </a:r>
            <a:br>
              <a:rPr lang="it-IT" sz="2400" dirty="0">
                <a:latin typeface="Swis721BT"/>
              </a:rPr>
            </a:br>
            <a:r>
              <a:rPr lang="it-IT" sz="2400" dirty="0">
                <a:latin typeface="Wingdings" pitchFamily="2" charset="2"/>
              </a:rPr>
              <a:t>l </a:t>
            </a:r>
            <a:r>
              <a:rPr lang="it-IT" sz="2400" dirty="0">
                <a:latin typeface="Swis721BT"/>
              </a:rPr>
              <a:t>confusione</a:t>
            </a:r>
            <a:br>
              <a:rPr lang="it-IT" sz="2400" dirty="0">
                <a:latin typeface="Swis721BT"/>
              </a:rPr>
            </a:br>
            <a:r>
              <a:rPr lang="it-IT" sz="2400" dirty="0">
                <a:latin typeface="Wingdings" pitchFamily="2" charset="2"/>
              </a:rPr>
              <a:t>l </a:t>
            </a:r>
            <a:r>
              <a:rPr lang="it-IT" sz="2400" dirty="0">
                <a:latin typeface="Swis721BT"/>
              </a:rPr>
              <a:t>capacità di rispondere a domande semplici</a:t>
            </a:r>
            <a:br>
              <a:rPr lang="it-IT" sz="2400" dirty="0">
                <a:latin typeface="Swis721BT"/>
              </a:rPr>
            </a:br>
            <a:r>
              <a:rPr lang="it-IT" sz="2400" dirty="0">
                <a:latin typeface="Wingdings" pitchFamily="2" charset="2"/>
              </a:rPr>
              <a:t>l </a:t>
            </a:r>
            <a:r>
              <a:rPr lang="it-IT" sz="2400" dirty="0">
                <a:latin typeface="Swis721BT"/>
              </a:rPr>
              <a:t>capacità di partecipare all’organizzazione della dimissione </a:t>
            </a:r>
          </a:p>
          <a:p>
            <a:r>
              <a:rPr lang="it-IT" sz="2400" dirty="0">
                <a:latin typeface="Wingdings" pitchFamily="2" charset="2"/>
              </a:rPr>
              <a:t>l </a:t>
            </a:r>
            <a:r>
              <a:rPr lang="it-IT" sz="2400" dirty="0">
                <a:latin typeface="Swis721BT"/>
              </a:rPr>
              <a:t>disponibilità ad apprendere nuove informazioni</a:t>
            </a:r>
            <a:br>
              <a:rPr lang="it-IT" sz="2400" dirty="0">
                <a:latin typeface="Swis721BT"/>
              </a:rPr>
            </a:br>
            <a:r>
              <a:rPr lang="it-IT" sz="2400" dirty="0">
                <a:latin typeface="Wingdings" pitchFamily="2" charset="2"/>
              </a:rPr>
              <a:t>l </a:t>
            </a:r>
            <a:r>
              <a:rPr lang="it-IT" sz="2400" i="1" dirty="0" err="1">
                <a:latin typeface="Swis721BT"/>
              </a:rPr>
              <a:t>compliance</a:t>
            </a:r>
            <a:r>
              <a:rPr lang="it-IT" sz="2400" i="1" dirty="0">
                <a:latin typeface="Swis721BT"/>
              </a:rPr>
              <a:t> </a:t>
            </a:r>
            <a:r>
              <a:rPr lang="it-IT" sz="2400" dirty="0">
                <a:latin typeface="Swis721BT"/>
              </a:rPr>
              <a:t>nel seguire le indicazioni fornite </a:t>
            </a:r>
            <a:endParaRPr lang="it-IT" sz="2400" dirty="0"/>
          </a:p>
        </p:txBody>
      </p:sp>
      <p:sp>
        <p:nvSpPr>
          <p:cNvPr id="4" name="Rettangolo 3">
            <a:extLst>
              <a:ext uri="{FF2B5EF4-FFF2-40B4-BE49-F238E27FC236}">
                <a16:creationId xmlns:a16="http://schemas.microsoft.com/office/drawing/2014/main" id="{7E46F757-C62A-6F49-A937-B8A9DF834DD9}"/>
              </a:ext>
            </a:extLst>
          </p:cNvPr>
          <p:cNvSpPr/>
          <p:nvPr/>
        </p:nvSpPr>
        <p:spPr>
          <a:xfrm>
            <a:off x="679938" y="522725"/>
            <a:ext cx="10832123" cy="1077218"/>
          </a:xfrm>
          <a:prstGeom prst="rect">
            <a:avLst/>
          </a:prstGeom>
        </p:spPr>
        <p:txBody>
          <a:bodyPr wrap="square">
            <a:spAutoFit/>
          </a:bodyPr>
          <a:lstStyle/>
          <a:p>
            <a:pPr algn="ctr"/>
            <a:r>
              <a:rPr lang="it-IT" sz="3200" b="1" dirty="0">
                <a:solidFill>
                  <a:srgbClr val="FFFF00"/>
                </a:solidFill>
                <a:latin typeface="FuturaMdBT"/>
              </a:rPr>
              <a:t>Ambiti da indagare nel corso dell’intervista al paziente - 1</a:t>
            </a:r>
          </a:p>
        </p:txBody>
      </p:sp>
    </p:spTree>
    <p:extLst>
      <p:ext uri="{BB962C8B-B14F-4D97-AF65-F5344CB8AC3E}">
        <p14:creationId xmlns:p14="http://schemas.microsoft.com/office/powerpoint/2010/main" val="388290790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e">
  <a:themeElements>
    <a:clrScheme name="Celestiale">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e">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Celestial</Template>
  <TotalTime>24889</TotalTime>
  <Words>1560</Words>
  <Application>Microsoft Macintosh PowerPoint</Application>
  <PresentationFormat>Widescreen</PresentationFormat>
  <Paragraphs>140</Paragraphs>
  <Slides>26</Slides>
  <Notes>6</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26</vt:i4>
      </vt:variant>
    </vt:vector>
  </HeadingPairs>
  <TitlesOfParts>
    <vt:vector size="35" baseType="lpstr">
      <vt:lpstr>Arial</vt:lpstr>
      <vt:lpstr>Arial Black</vt:lpstr>
      <vt:lpstr>Calibri</vt:lpstr>
      <vt:lpstr>Calibri Light</vt:lpstr>
      <vt:lpstr>FuturaMdBT</vt:lpstr>
      <vt:lpstr>Swis721BT</vt:lpstr>
      <vt:lpstr>Tahoma</vt:lpstr>
      <vt:lpstr>Wingdings</vt:lpstr>
      <vt:lpstr>Celestiale</vt:lpstr>
      <vt:lpstr>Presentazione standard di PowerPoint</vt:lpstr>
      <vt:lpstr>Presentazione standard di PowerPoint</vt:lpstr>
      <vt:lpstr>Presentazione standard di PowerPoint</vt:lpstr>
      <vt:lpstr>Presentazione standard di PowerPoint</vt:lpstr>
      <vt:lpstr>Dimissione Ospedaliera Protetta (DOP)</vt:lpstr>
      <vt:lpstr>Presentazione standard di PowerPoint</vt:lpstr>
      <vt:lpstr>Dinamiche familiari e servizi</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Utente di Microsoft Office</dc:creator>
  <cp:lastModifiedBy>Microsoft Office User</cp:lastModifiedBy>
  <cp:revision>64</cp:revision>
  <cp:lastPrinted>2020-03-31T12:13:23Z</cp:lastPrinted>
  <dcterms:created xsi:type="dcterms:W3CDTF">2019-03-12T08:11:42Z</dcterms:created>
  <dcterms:modified xsi:type="dcterms:W3CDTF">2021-10-25T11:37:46Z</dcterms:modified>
</cp:coreProperties>
</file>